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78" d="100"/>
          <a:sy n="78" d="100"/>
        </p:scale>
        <p:origin x="212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5/25/2025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96912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5/25/2025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122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5/25/2025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8229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5/25/2025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58487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5/25/2025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90883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5/25/2025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26308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5/25/2025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97429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5/25/2025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37086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5/25/2025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62875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5/25/2025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0349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5/25/2025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34337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5/25/2025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107219881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76" r:id="rId6"/>
    <p:sldLayoutId id="2147483672" r:id="rId7"/>
    <p:sldLayoutId id="2147483673" r:id="rId8"/>
    <p:sldLayoutId id="2147483674" r:id="rId9"/>
    <p:sldLayoutId id="2147483675" r:id="rId10"/>
    <p:sldLayoutId id="2147483677"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IChicTeam/NewAiBot"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5937F99-C59F-2966-5E25-AC11558F184D}"/>
              </a:ext>
            </a:extLst>
          </p:cNvPr>
          <p:cNvSpPr>
            <a:spLocks noGrp="1"/>
          </p:cNvSpPr>
          <p:nvPr>
            <p:ph type="ctrTitle"/>
          </p:nvPr>
        </p:nvSpPr>
        <p:spPr>
          <a:xfrm>
            <a:off x="7123007" y="603501"/>
            <a:ext cx="4361693" cy="1527049"/>
          </a:xfrm>
        </p:spPr>
        <p:txBody>
          <a:bodyPr vert="horz" lIns="91440" tIns="45720" rIns="91440" bIns="45720" rtlCol="0" anchor="b">
            <a:normAutofit/>
          </a:bodyPr>
          <a:lstStyle/>
          <a:p>
            <a:pPr algn="l"/>
            <a:r>
              <a:rPr lang="en-US" sz="3300" b="1" kern="1200" dirty="0">
                <a:solidFill>
                  <a:schemeClr val="tx1"/>
                </a:solidFill>
                <a:latin typeface="+mj-lt"/>
                <a:ea typeface="+mj-ea"/>
                <a:cs typeface="+mj-cs"/>
              </a:rPr>
              <a:t>SnapGenie – Telegram AI Photo Bot</a:t>
            </a:r>
          </a:p>
        </p:txBody>
      </p:sp>
      <p:pic>
        <p:nvPicPr>
          <p:cNvPr id="4" name="Picture 3">
            <a:extLst>
              <a:ext uri="{FF2B5EF4-FFF2-40B4-BE49-F238E27FC236}">
                <a16:creationId xmlns:a16="http://schemas.microsoft.com/office/drawing/2014/main" id="{308CE8F4-8F29-1D5F-62DB-1F42D6E3EA0D}"/>
              </a:ext>
            </a:extLst>
          </p:cNvPr>
          <p:cNvPicPr>
            <a:picLocks noChangeAspect="1"/>
          </p:cNvPicPr>
          <p:nvPr/>
        </p:nvPicPr>
        <p:blipFill>
          <a:blip r:embed="rId2"/>
          <a:srcRect l="12987" r="25676" b="-1"/>
          <a:stretch>
            <a:fillRect/>
          </a:stretch>
        </p:blipFill>
        <p:spPr>
          <a:xfrm>
            <a:off x="1" y="10"/>
            <a:ext cx="6373368" cy="6857990"/>
          </a:xfrm>
          <a:prstGeom prst="rect">
            <a:avLst/>
          </a:prstGeom>
        </p:spPr>
      </p:pic>
      <p:sp>
        <p:nvSpPr>
          <p:cNvPr id="3" name="Підзаголовок 2">
            <a:extLst>
              <a:ext uri="{FF2B5EF4-FFF2-40B4-BE49-F238E27FC236}">
                <a16:creationId xmlns:a16="http://schemas.microsoft.com/office/drawing/2014/main" id="{5F1D556E-DD2A-FBE6-EDA2-BC111488ABF6}"/>
              </a:ext>
            </a:extLst>
          </p:cNvPr>
          <p:cNvSpPr>
            <a:spLocks noGrp="1"/>
          </p:cNvSpPr>
          <p:nvPr>
            <p:ph type="subTitle" idx="1"/>
          </p:nvPr>
        </p:nvSpPr>
        <p:spPr>
          <a:xfrm>
            <a:off x="7123007" y="2212846"/>
            <a:ext cx="4361693" cy="4096514"/>
          </a:xfrm>
        </p:spPr>
        <p:txBody>
          <a:bodyPr vert="horz" lIns="91440" tIns="45720" rIns="91440" bIns="45720" rtlCol="0">
            <a:normAutofit/>
          </a:bodyPr>
          <a:lstStyle/>
          <a:p>
            <a:pPr indent="-228600" algn="l">
              <a:buFont typeface="Arial" panose="020B0604020202020204" pitchFamily="34" charset="0"/>
              <a:buChar char="•"/>
            </a:pPr>
            <a:r>
              <a:rPr lang="en-US" dirty="0"/>
              <a:t>Team Members: Daniil Hrynyshyn, Mykyta </a:t>
            </a:r>
            <a:r>
              <a:rPr lang="en-US" dirty="0" err="1"/>
              <a:t>Nikolaichuk</a:t>
            </a:r>
            <a:r>
              <a:rPr lang="en-US" dirty="0"/>
              <a:t>, Oleksandr </a:t>
            </a:r>
            <a:r>
              <a:rPr lang="en-US" dirty="0" err="1"/>
              <a:t>Zadyraka</a:t>
            </a:r>
            <a:r>
              <a:rPr lang="en-US" dirty="0"/>
              <a:t>, Yaroslav </a:t>
            </a:r>
            <a:r>
              <a:rPr lang="en-US" dirty="0" err="1"/>
              <a:t>Tanchevsky</a:t>
            </a:r>
            <a:r>
              <a:rPr lang="en-US" dirty="0"/>
              <a:t>, Danylo Melnyk, Tetiana Polishchuk</a:t>
            </a:r>
          </a:p>
          <a:p>
            <a:pPr indent="-228600" algn="l">
              <a:buFont typeface="Arial" panose="020B0604020202020204" pitchFamily="34" charset="0"/>
              <a:buChar char="•"/>
            </a:pPr>
            <a:r>
              <a:rPr lang="en-US" dirty="0"/>
              <a:t>GitHub Repository: </a:t>
            </a:r>
            <a:r>
              <a:rPr lang="en-US" i="1" dirty="0">
                <a:hlinkClick r:id="rId3"/>
              </a:rPr>
              <a:t>github.com/</a:t>
            </a:r>
            <a:r>
              <a:rPr lang="en-US" i="1" dirty="0" err="1">
                <a:hlinkClick r:id="rId3"/>
              </a:rPr>
              <a:t>AIChicTeam</a:t>
            </a:r>
            <a:r>
              <a:rPr lang="en-US" i="1" dirty="0">
                <a:hlinkClick r:id="rId3"/>
              </a:rPr>
              <a:t>/</a:t>
            </a:r>
            <a:r>
              <a:rPr lang="en-US" i="1" dirty="0" err="1">
                <a:hlinkClick r:id="rId3"/>
              </a:rPr>
              <a:t>NewAiBot</a:t>
            </a:r>
            <a:endParaRPr lang="en-US" i="1" dirty="0"/>
          </a:p>
          <a:p>
            <a:pPr indent="-228600" algn="l">
              <a:buFont typeface="Arial" panose="020B0604020202020204" pitchFamily="34" charset="0"/>
              <a:buChar char="•"/>
            </a:pPr>
            <a:r>
              <a:rPr lang="en-US" dirty="0"/>
              <a:t>Video Link: </a:t>
            </a:r>
            <a:r>
              <a:rPr lang="en-US" i="1" dirty="0"/>
              <a:t>https://drive.google.com/drive/folders/16fblKzQEjPCglIocLvBpoueTkyuSmX4d?usp=sharing</a:t>
            </a:r>
          </a:p>
          <a:p>
            <a:pPr indent="-228600" algn="l">
              <a:buFont typeface="Arial" panose="020B0604020202020204" pitchFamily="34" charset="0"/>
              <a:buChar char="•"/>
            </a:pPr>
            <a:endParaRPr lang="en-US" i="1" dirty="0"/>
          </a:p>
          <a:p>
            <a:pPr indent="-228600" algn="l">
              <a:buFont typeface="Arial" panose="020B0604020202020204" pitchFamily="34" charset="0"/>
              <a:buChar char="•"/>
            </a:pPr>
            <a:endParaRPr lang="en-US" dirty="0"/>
          </a:p>
        </p:txBody>
      </p:sp>
    </p:spTree>
    <p:extLst>
      <p:ext uri="{BB962C8B-B14F-4D97-AF65-F5344CB8AC3E}">
        <p14:creationId xmlns:p14="http://schemas.microsoft.com/office/powerpoint/2010/main" val="4079293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6032797E-B0EB-D7FB-2529-F3685A6CFEE1}"/>
              </a:ext>
            </a:extLst>
          </p:cNvPr>
          <p:cNvSpPr>
            <a:spLocks noGrp="1"/>
          </p:cNvSpPr>
          <p:nvPr>
            <p:ph type="ctrTitle"/>
          </p:nvPr>
        </p:nvSpPr>
        <p:spPr>
          <a:xfrm>
            <a:off x="5012722" y="125984"/>
            <a:ext cx="5577902" cy="1527048"/>
          </a:xfrm>
        </p:spPr>
        <p:txBody>
          <a:bodyPr vert="horz" lIns="91440" tIns="45720" rIns="91440" bIns="45720" rtlCol="0" anchor="b">
            <a:normAutofit/>
          </a:bodyPr>
          <a:lstStyle/>
          <a:p>
            <a:pPr algn="l"/>
            <a:r>
              <a:rPr lang="en-US" sz="3600" b="1" kern="1200" dirty="0">
                <a:solidFill>
                  <a:schemeClr val="tx1"/>
                </a:solidFill>
                <a:latin typeface="+mj-lt"/>
                <a:ea typeface="+mj-ea"/>
                <a:cs typeface="+mj-cs"/>
              </a:rPr>
              <a:t>Process Challenges and Lessons Learned</a:t>
            </a:r>
          </a:p>
        </p:txBody>
      </p:sp>
      <p:pic>
        <p:nvPicPr>
          <p:cNvPr id="8" name="Graphic 7" descr="Позначка">
            <a:extLst>
              <a:ext uri="{FF2B5EF4-FFF2-40B4-BE49-F238E27FC236}">
                <a16:creationId xmlns:a16="http://schemas.microsoft.com/office/drawing/2014/main" id="{0E00D4C2-59A3-3F39-5587-07DBAF2E95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2648" y="1102440"/>
            <a:ext cx="3136392" cy="4681506"/>
          </a:xfrm>
          <a:prstGeom prst="rect">
            <a:avLst/>
          </a:prstGeom>
        </p:spPr>
      </p:pic>
      <p:sp>
        <p:nvSpPr>
          <p:cNvPr id="4" name="Rectangle 1">
            <a:extLst>
              <a:ext uri="{FF2B5EF4-FFF2-40B4-BE49-F238E27FC236}">
                <a16:creationId xmlns:a16="http://schemas.microsoft.com/office/drawing/2014/main" id="{02406B22-9861-DB21-348A-EE9A517C3B30}"/>
              </a:ext>
            </a:extLst>
          </p:cNvPr>
          <p:cNvSpPr>
            <a:spLocks noGrp="1" noChangeArrowheads="1"/>
          </p:cNvSpPr>
          <p:nvPr>
            <p:ph type="subTitle" idx="1"/>
          </p:nvPr>
        </p:nvSpPr>
        <p:spPr bwMode="auto">
          <a:xfrm>
            <a:off x="4798728" y="1779016"/>
            <a:ext cx="6780624" cy="409651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100" b="1" i="0" u="none" strike="noStrike" cap="none" normalizeH="0" baseline="0" dirty="0">
                <a:ln>
                  <a:noFill/>
                </a:ln>
                <a:effectLst/>
              </a:rPr>
              <a:t>Integration Challenges:</a:t>
            </a:r>
            <a:r>
              <a:rPr kumimoji="0" lang="en-US" altLang="LID4096" sz="1100" b="0" i="0" u="none" strike="noStrike" cap="none" normalizeH="0" baseline="0" dirty="0">
                <a:ln>
                  <a:noFill/>
                </a:ln>
                <a:effectLst/>
              </a:rPr>
              <a:t> Combining multiple domains (Telegram bot, AI model training, payment APIs, remote servers) was complex – had to resolve compatibility issues and ensure smooth communication between components</a:t>
            </a:r>
          </a:p>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100" b="1" i="0" u="none" strike="noStrike" cap="none" normalizeH="0" baseline="0" dirty="0">
                <a:ln>
                  <a:noFill/>
                </a:ln>
                <a:effectLst/>
              </a:rPr>
              <a:t>Performance &amp; Concurrency:</a:t>
            </a:r>
            <a:r>
              <a:rPr kumimoji="0" lang="en-US" altLang="LID4096" sz="1100" b="0" i="0" u="none" strike="noStrike" cap="none" normalizeH="0" baseline="0" dirty="0">
                <a:ln>
                  <a:noFill/>
                </a:ln>
                <a:effectLst/>
              </a:rPr>
              <a:t> Managing long-running AI tasks without freezing the bot required mastering async programming (</a:t>
            </a:r>
            <a:r>
              <a:rPr kumimoji="0" lang="en-US" altLang="LID4096" sz="1100" b="0" i="0" u="none" strike="noStrike" cap="none" normalizeH="0" baseline="0" dirty="0" err="1">
                <a:ln>
                  <a:noFill/>
                </a:ln>
                <a:effectLst/>
              </a:rPr>
              <a:t>asyncio</a:t>
            </a:r>
            <a:r>
              <a:rPr kumimoji="0" lang="en-US" altLang="LID4096" sz="1100" b="0" i="0" u="none" strike="noStrike" cap="none" normalizeH="0" baseline="0" dirty="0">
                <a:ln>
                  <a:noFill/>
                </a:ln>
                <a:effectLst/>
              </a:rPr>
              <a:t>) – steep learning curve but crucial for responsiveness. Ensuring thread-safe DB access and no user data mix-ups under concurrent use was a challenge we overcame with careful design and testing</a:t>
            </a:r>
          </a:p>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100" b="1" i="0" u="none" strike="noStrike" cap="none" normalizeH="0" baseline="0" dirty="0">
                <a:ln>
                  <a:noFill/>
                </a:ln>
                <a:effectLst/>
              </a:rPr>
              <a:t>Scope and Time Management:</a:t>
            </a:r>
            <a:r>
              <a:rPr kumimoji="0" lang="en-US" altLang="LID4096" sz="1100" b="0" i="0" u="none" strike="noStrike" cap="none" normalizeH="0" baseline="0" dirty="0">
                <a:ln>
                  <a:noFill/>
                </a:ln>
                <a:effectLst/>
              </a:rPr>
              <a:t> Faced time constraints – had to </a:t>
            </a:r>
            <a:r>
              <a:rPr kumimoji="0" lang="en-US" altLang="LID4096" sz="1100" b="1" i="0" u="none" strike="noStrike" cap="none" normalizeH="0" baseline="0" dirty="0">
                <a:ln>
                  <a:noFill/>
                </a:ln>
                <a:effectLst/>
              </a:rPr>
              <a:t>prioritize core features</a:t>
            </a:r>
            <a:r>
              <a:rPr kumimoji="0" lang="en-US" altLang="LID4096" sz="1100" b="0" i="0" u="none" strike="noStrike" cap="none" normalizeH="0" baseline="0" dirty="0">
                <a:ln>
                  <a:noFill/>
                </a:ln>
                <a:effectLst/>
              </a:rPr>
              <a:t> over nice-to-have ones. For example, we </a:t>
            </a:r>
            <a:r>
              <a:rPr kumimoji="0" lang="en-US" altLang="LID4096" sz="1100" b="1" i="0" u="none" strike="noStrike" cap="none" normalizeH="0" baseline="0" dirty="0">
                <a:ln>
                  <a:noFill/>
                </a:ln>
                <a:effectLst/>
              </a:rPr>
              <a:t>dropped the admin dashboard</a:t>
            </a:r>
            <a:r>
              <a:rPr kumimoji="0" lang="en-US" altLang="LID4096" sz="1100" b="0" i="0" u="none" strike="noStrike" cap="none" normalizeH="0" baseline="0" dirty="0">
                <a:ln>
                  <a:noFill/>
                </a:ln>
                <a:effectLst/>
              </a:rPr>
              <a:t> to focus on the user-facing experience, and limited automation (like auto-deletion) due to time. Learning to make these trade-offs was a key lesson</a:t>
            </a:r>
          </a:p>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100" b="1" i="0" u="none" strike="noStrike" cap="none" normalizeH="0" baseline="0" dirty="0">
                <a:ln>
                  <a:noFill/>
                </a:ln>
                <a:effectLst/>
              </a:rPr>
              <a:t>Design Adaptability:</a:t>
            </a:r>
            <a:r>
              <a:rPr kumimoji="0" lang="en-US" altLang="LID4096" sz="1100" b="0" i="0" u="none" strike="noStrike" cap="none" normalizeH="0" baseline="0" dirty="0">
                <a:ln>
                  <a:noFill/>
                </a:ln>
                <a:effectLst/>
              </a:rPr>
              <a:t> A well-modularized design proved valuable – it allowed us to </a:t>
            </a:r>
            <a:r>
              <a:rPr kumimoji="0" lang="en-US" altLang="LID4096" sz="1100" b="1" i="0" u="none" strike="noStrike" cap="none" normalizeH="0" baseline="0" dirty="0">
                <a:ln>
                  <a:noFill/>
                </a:ln>
                <a:effectLst/>
              </a:rPr>
              <a:t>add features mid-stream (e.g., referral system, second payment method)</a:t>
            </a:r>
            <a:r>
              <a:rPr kumimoji="0" lang="en-US" altLang="LID4096" sz="1100" b="0" i="0" u="none" strike="noStrike" cap="none" normalizeH="0" baseline="0" dirty="0">
                <a:ln>
                  <a:noFill/>
                </a:ln>
                <a:effectLst/>
              </a:rPr>
              <a:t> with minimal refactoring. Lesson: designing flexible modules and clear interfaces upfront can save a lot of rework</a:t>
            </a:r>
          </a:p>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100" b="1" i="0" u="none" strike="noStrike" cap="none" normalizeH="0" baseline="0" dirty="0">
                <a:ln>
                  <a:noFill/>
                </a:ln>
                <a:effectLst/>
              </a:rPr>
              <a:t>Teamwork &amp; Communication:</a:t>
            </a:r>
            <a:r>
              <a:rPr kumimoji="0" lang="en-US" altLang="LID4096" sz="1100" b="0" i="0" u="none" strike="noStrike" cap="none" normalizeH="0" baseline="0" dirty="0">
                <a:ln>
                  <a:noFill/>
                </a:ln>
                <a:effectLst/>
              </a:rPr>
              <a:t> Coordinating as a six-member team taught us the importance of clear role division and regular communication. We split tasks (bot logic, AI integration, payments, testing, etc.) but kept everyone in the loop. This collaboration ensured that when we integrated pieces, they fit together. We also learned to use version control and code reviews effectively to manage our project</a:t>
            </a:r>
          </a:p>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100" b="1" i="0" u="none" strike="noStrike" cap="none" normalizeH="0" baseline="0" dirty="0">
                <a:ln>
                  <a:noFill/>
                </a:ln>
                <a:effectLst/>
              </a:rPr>
              <a:t>Technical Takeaways:</a:t>
            </a:r>
            <a:r>
              <a:rPr kumimoji="0" lang="en-US" altLang="LID4096" sz="1100" b="0" i="0" u="none" strike="noStrike" cap="none" normalizeH="0" baseline="0" dirty="0">
                <a:ln>
                  <a:noFill/>
                </a:ln>
                <a:effectLst/>
              </a:rPr>
              <a:t> Gained hands-on experience with </a:t>
            </a:r>
            <a:r>
              <a:rPr kumimoji="0" lang="en-US" altLang="LID4096" sz="1100" b="1" i="0" u="none" strike="noStrike" cap="none" normalizeH="0" baseline="0" dirty="0">
                <a:ln>
                  <a:noFill/>
                </a:ln>
                <a:effectLst/>
              </a:rPr>
              <a:t>async development</a:t>
            </a:r>
            <a:r>
              <a:rPr kumimoji="0" lang="en-US" altLang="LID4096" sz="1100" b="0" i="0" u="none" strike="noStrike" cap="none" normalizeH="0" baseline="0" dirty="0">
                <a:ln>
                  <a:noFill/>
                </a:ln>
                <a:effectLst/>
              </a:rPr>
              <a:t> (using </a:t>
            </a:r>
            <a:r>
              <a:rPr kumimoji="0" lang="en-US" altLang="LID4096" sz="1100" b="0" i="0" u="none" strike="noStrike" cap="none" normalizeH="0" baseline="0" dirty="0" err="1">
                <a:ln>
                  <a:noFill/>
                </a:ln>
                <a:effectLst/>
              </a:rPr>
              <a:t>asyncio</a:t>
            </a:r>
            <a:r>
              <a:rPr kumimoji="0" lang="en-US" altLang="LID4096" sz="1100" b="0" i="0" u="none" strike="noStrike" cap="none" normalizeH="0" baseline="0" dirty="0">
                <a:ln>
                  <a:noFill/>
                </a:ln>
                <a:effectLst/>
              </a:rPr>
              <a:t> in Python), integrating third-party services (payment gateways, cloud GPU via SSH), and emphasizing </a:t>
            </a:r>
            <a:r>
              <a:rPr kumimoji="0" lang="en-US" altLang="LID4096" sz="1100" b="1" i="0" u="none" strike="noStrike" cap="none" normalizeH="0" baseline="0" dirty="0">
                <a:ln>
                  <a:noFill/>
                </a:ln>
                <a:effectLst/>
              </a:rPr>
              <a:t>privacy/security practices</a:t>
            </a:r>
            <a:r>
              <a:rPr kumimoji="0" lang="en-US" altLang="LID4096" sz="1100" b="0" i="0" u="none" strike="noStrike" cap="none" normalizeH="0" baseline="0" dirty="0">
                <a:ln>
                  <a:noFill/>
                </a:ln>
                <a:effectLst/>
              </a:rPr>
              <a:t> (handling user data responsibly). These lessons will be valuable for our future projects</a:t>
            </a:r>
          </a:p>
        </p:txBody>
      </p:sp>
    </p:spTree>
    <p:extLst>
      <p:ext uri="{BB962C8B-B14F-4D97-AF65-F5344CB8AC3E}">
        <p14:creationId xmlns:p14="http://schemas.microsoft.com/office/powerpoint/2010/main" val="3310137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60DE35FB-EF80-894C-768C-D22CC20E7205}"/>
              </a:ext>
            </a:extLst>
          </p:cNvPr>
          <p:cNvSpPr>
            <a:spLocks noGrp="1"/>
          </p:cNvSpPr>
          <p:nvPr>
            <p:ph type="ctrTitle"/>
          </p:nvPr>
        </p:nvSpPr>
        <p:spPr>
          <a:xfrm>
            <a:off x="5906802" y="329184"/>
            <a:ext cx="5577902" cy="1060704"/>
          </a:xfrm>
        </p:spPr>
        <p:txBody>
          <a:bodyPr vert="horz" lIns="91440" tIns="45720" rIns="91440" bIns="45720" rtlCol="0" anchor="b">
            <a:normAutofit fontScale="90000"/>
          </a:bodyPr>
          <a:lstStyle/>
          <a:p>
            <a:pPr algn="l"/>
            <a:r>
              <a:rPr lang="en-US" sz="3600" b="1" kern="1200" dirty="0">
                <a:solidFill>
                  <a:schemeClr val="tx1"/>
                </a:solidFill>
                <a:latin typeface="+mj-lt"/>
                <a:ea typeface="+mj-ea"/>
                <a:cs typeface="+mj-cs"/>
              </a:rPr>
              <a:t>Demo Overview – What Features We’ll Show</a:t>
            </a:r>
          </a:p>
        </p:txBody>
      </p:sp>
      <p:pic>
        <p:nvPicPr>
          <p:cNvPr id="8" name="Graphic 7" descr="Projector screen">
            <a:extLst>
              <a:ext uri="{FF2B5EF4-FFF2-40B4-BE49-F238E27FC236}">
                <a16:creationId xmlns:a16="http://schemas.microsoft.com/office/drawing/2014/main" id="{CDE9D2CA-1DDD-2ACC-37C4-FF97DA21E9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2648" y="1102440"/>
            <a:ext cx="4681506" cy="4681506"/>
          </a:xfrm>
          <a:prstGeom prst="rect">
            <a:avLst/>
          </a:prstGeom>
        </p:spPr>
      </p:pic>
      <p:sp>
        <p:nvSpPr>
          <p:cNvPr id="4" name="Rectangle 1">
            <a:extLst>
              <a:ext uri="{FF2B5EF4-FFF2-40B4-BE49-F238E27FC236}">
                <a16:creationId xmlns:a16="http://schemas.microsoft.com/office/drawing/2014/main" id="{E7D2E656-7C58-138D-D00B-1791F6E66423}"/>
              </a:ext>
            </a:extLst>
          </p:cNvPr>
          <p:cNvSpPr>
            <a:spLocks noGrp="1" noChangeArrowheads="1"/>
          </p:cNvSpPr>
          <p:nvPr>
            <p:ph type="subTitle" idx="1"/>
          </p:nvPr>
        </p:nvSpPr>
        <p:spPr bwMode="auto">
          <a:xfrm>
            <a:off x="5906802" y="1719072"/>
            <a:ext cx="5577902" cy="459028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300" b="1" i="0" u="none" strike="noStrike" cap="none" normalizeH="0" baseline="0" dirty="0">
                <a:ln>
                  <a:noFill/>
                </a:ln>
                <a:effectLst/>
              </a:rPr>
              <a:t>Live Demo Plan:</a:t>
            </a:r>
            <a:r>
              <a:rPr kumimoji="0" lang="en-US" altLang="LID4096" sz="1300" b="0" i="0" u="none" strike="noStrike" cap="none" normalizeH="0" baseline="0" dirty="0">
                <a:ln>
                  <a:noFill/>
                </a:ln>
                <a:effectLst/>
              </a:rPr>
              <a:t> Step-by-step use of </a:t>
            </a:r>
            <a:r>
              <a:rPr kumimoji="0" lang="en-US" altLang="LID4096" sz="1300" b="0" i="0" u="none" strike="noStrike" cap="none" normalizeH="0" baseline="0" dirty="0" err="1">
                <a:ln>
                  <a:noFill/>
                </a:ln>
                <a:effectLst/>
              </a:rPr>
              <a:t>SnapGenie</a:t>
            </a:r>
            <a:r>
              <a:rPr kumimoji="0" lang="en-US" altLang="LID4096" sz="1300" b="0" i="0" u="none" strike="noStrike" cap="none" normalizeH="0" baseline="0" dirty="0">
                <a:ln>
                  <a:noFill/>
                </a:ln>
                <a:effectLst/>
              </a:rPr>
              <a:t> as a new user</a:t>
            </a:r>
          </a:p>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300" b="1" i="0" u="none" strike="noStrike" cap="none" normalizeH="0" baseline="0" dirty="0">
                <a:ln>
                  <a:noFill/>
                </a:ln>
                <a:effectLst/>
              </a:rPr>
              <a:t>Onboarding &amp; Payment:</a:t>
            </a:r>
            <a:r>
              <a:rPr kumimoji="0" lang="en-US" altLang="LID4096" sz="1300" b="0" i="0" u="none" strike="noStrike" cap="none" normalizeH="0" baseline="0" dirty="0">
                <a:ln>
                  <a:noFill/>
                </a:ln>
                <a:effectLst/>
              </a:rPr>
              <a:t> Show the /start interaction and purchasing credits (using test payment) to activate premium features</a:t>
            </a:r>
          </a:p>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300" b="1" i="0" u="none" strike="noStrike" cap="none" normalizeH="0" baseline="0" dirty="0">
                <a:ln>
                  <a:noFill/>
                </a:ln>
                <a:effectLst/>
              </a:rPr>
              <a:t>Photo Upload:</a:t>
            </a:r>
            <a:r>
              <a:rPr kumimoji="0" lang="en-US" altLang="LID4096" sz="1300" b="0" i="0" u="none" strike="noStrike" cap="none" normalizeH="0" baseline="0" dirty="0">
                <a:ln>
                  <a:noFill/>
                </a:ln>
                <a:effectLst/>
              </a:rPr>
              <a:t> Demonstrate uploading 10 sample photos (bot counts each upload and confirms when 10/10 received, then starts AI model training)</a:t>
            </a:r>
          </a:p>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300" b="1" i="0" u="none" strike="noStrike" cap="none" normalizeH="0" baseline="0" dirty="0">
                <a:ln>
                  <a:noFill/>
                </a:ln>
                <a:effectLst/>
              </a:rPr>
              <a:t>Model Training (simulated):</a:t>
            </a:r>
            <a:r>
              <a:rPr kumimoji="0" lang="en-US" altLang="LID4096" sz="1300" b="0" i="0" u="none" strike="noStrike" cap="none" normalizeH="0" baseline="0" dirty="0">
                <a:ln>
                  <a:noFill/>
                </a:ln>
                <a:effectLst/>
              </a:rPr>
              <a:t> Explain that the bot is training the AI avatar in the background (for demo, we may shorten or simulate this step due to time)</a:t>
            </a:r>
          </a:p>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300" b="1" i="0" u="none" strike="noStrike" cap="none" normalizeH="0" baseline="0" dirty="0">
                <a:ln>
                  <a:noFill/>
                </a:ln>
                <a:effectLst/>
              </a:rPr>
              <a:t>Style Selection &amp; Image Generation:</a:t>
            </a:r>
            <a:r>
              <a:rPr kumimoji="0" lang="en-US" altLang="LID4096" sz="1300" b="0" i="0" u="none" strike="noStrike" cap="none" normalizeH="0" baseline="0" dirty="0">
                <a:ln>
                  <a:noFill/>
                </a:ln>
                <a:effectLst/>
              </a:rPr>
              <a:t> Once training is “done”, choose an artistic style (e.g. </a:t>
            </a:r>
            <a:r>
              <a:rPr kumimoji="0" lang="en-US" altLang="LID4096" sz="1300" b="0" i="1" u="none" strike="noStrike" cap="none" normalizeH="0" baseline="0" dirty="0">
                <a:ln>
                  <a:noFill/>
                </a:ln>
                <a:effectLst/>
              </a:rPr>
              <a:t>Anime</a:t>
            </a:r>
            <a:r>
              <a:rPr kumimoji="0" lang="en-US" altLang="LID4096" sz="1300" b="0" i="0" u="none" strike="noStrike" cap="none" normalizeH="0" baseline="0" dirty="0">
                <a:ln>
                  <a:noFill/>
                </a:ln>
                <a:effectLst/>
              </a:rPr>
              <a:t>) – the bot returns a generated portrait of the user in that style. Then select another style or use a custom prompt to show a second example output</a:t>
            </a:r>
          </a:p>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300" b="1" i="0" u="none" strike="noStrike" cap="none" normalizeH="0" baseline="0" dirty="0">
                <a:ln>
                  <a:noFill/>
                </a:ln>
                <a:effectLst/>
              </a:rPr>
              <a:t>Referral Feature:</a:t>
            </a:r>
            <a:r>
              <a:rPr kumimoji="0" lang="en-US" altLang="LID4096" sz="1300" b="0" i="0" u="none" strike="noStrike" cap="none" normalizeH="0" baseline="0" dirty="0">
                <a:ln>
                  <a:noFill/>
                </a:ln>
                <a:effectLst/>
              </a:rPr>
              <a:t> Illustrate using a referral code – one team member will start the bot with another’s invite link, we’ll show that the bot acknowledges the referral and awards bonus credits to the inviter</a:t>
            </a:r>
          </a:p>
        </p:txBody>
      </p:sp>
    </p:spTree>
    <p:extLst>
      <p:ext uri="{BB962C8B-B14F-4D97-AF65-F5344CB8AC3E}">
        <p14:creationId xmlns:p14="http://schemas.microsoft.com/office/powerpoint/2010/main" val="2261298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4B8143-3907-5396-F19C-4EDBFE8DED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78384834-BC8B-021B-A3DD-833D781A23BE}"/>
              </a:ext>
            </a:extLst>
          </p:cNvPr>
          <p:cNvSpPr>
            <a:spLocks noGrp="1"/>
          </p:cNvSpPr>
          <p:nvPr>
            <p:ph type="ctrTitle"/>
          </p:nvPr>
        </p:nvSpPr>
        <p:spPr>
          <a:xfrm>
            <a:off x="612648" y="603504"/>
            <a:ext cx="11019513" cy="1527048"/>
          </a:xfrm>
        </p:spPr>
        <p:txBody>
          <a:bodyPr vert="horz" lIns="91440" tIns="45720" rIns="91440" bIns="45720" rtlCol="0" anchor="b">
            <a:normAutofit/>
          </a:bodyPr>
          <a:lstStyle/>
          <a:p>
            <a:pPr algn="l"/>
            <a:r>
              <a:rPr lang="en-US" sz="3600" b="1" kern="1200">
                <a:solidFill>
                  <a:schemeClr val="tx1"/>
                </a:solidFill>
                <a:latin typeface="+mj-lt"/>
                <a:ea typeface="+mj-ea"/>
                <a:cs typeface="+mj-cs"/>
              </a:rPr>
              <a:t>Conclusion and Future Work</a:t>
            </a:r>
          </a:p>
        </p:txBody>
      </p:sp>
      <p:sp>
        <p:nvSpPr>
          <p:cNvPr id="4" name="Rectangle 1">
            <a:extLst>
              <a:ext uri="{FF2B5EF4-FFF2-40B4-BE49-F238E27FC236}">
                <a16:creationId xmlns:a16="http://schemas.microsoft.com/office/drawing/2014/main" id="{5EE68F3D-64A6-867E-467E-B2A3C033AD94}"/>
              </a:ext>
            </a:extLst>
          </p:cNvPr>
          <p:cNvSpPr>
            <a:spLocks noGrp="1" noChangeArrowheads="1"/>
          </p:cNvSpPr>
          <p:nvPr>
            <p:ph type="subTitle" idx="1"/>
          </p:nvPr>
        </p:nvSpPr>
        <p:spPr bwMode="auto">
          <a:xfrm>
            <a:off x="612648" y="2212848"/>
            <a:ext cx="11019514" cy="409651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500" b="1" i="0" u="none" strike="noStrike" cap="none" normalizeH="0" baseline="0">
                <a:ln>
                  <a:noFill/>
                </a:ln>
                <a:effectLst/>
              </a:rPr>
              <a:t>Project Summary:</a:t>
            </a:r>
            <a:r>
              <a:rPr kumimoji="0" lang="en-US" altLang="LID4096" sz="1500" b="0" i="0" u="none" strike="noStrike" cap="none" normalizeH="0" baseline="0">
                <a:ln>
                  <a:noFill/>
                </a:ln>
                <a:effectLst/>
              </a:rPr>
              <a:t> SnapGenie successfully implemented a Telegram-based AI photo booth – it met our primary goal of letting users easily create AI-generated portraits of themselves via chat. All core features (photo upload, model training, style generation, payments) were delivered and validated</a:t>
            </a:r>
          </a:p>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500" b="1" i="0" u="none" strike="noStrike" cap="none" normalizeH="0" baseline="0">
                <a:ln>
                  <a:noFill/>
                </a:ln>
                <a:effectLst/>
              </a:rPr>
              <a:t>Impact:</a:t>
            </a:r>
            <a:r>
              <a:rPr kumimoji="0" lang="en-US" altLang="LID4096" sz="1500" b="0" i="0" u="none" strike="noStrike" cap="none" normalizeH="0" baseline="0">
                <a:ln>
                  <a:noFill/>
                </a:ln>
                <a:effectLst/>
              </a:rPr>
              <a:t> Demonstrated seamless integration of user-friendly chatbot interface with advanced AI processing. Lowered the barrier for casual users to try AI image generation. Monetization and referral features add real-world product viability</a:t>
            </a:r>
          </a:p>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500" b="1" i="0" u="none" strike="noStrike" cap="none" normalizeH="0" baseline="0">
                <a:ln>
                  <a:noFill/>
                </a:ln>
                <a:effectLst/>
              </a:rPr>
              <a:t>Future Improvements:</a:t>
            </a:r>
            <a:endParaRPr kumimoji="0" lang="en-US" altLang="LID4096" sz="1500" b="0" i="0" u="none" strike="noStrike" cap="none" normalizeH="0" baseline="0">
              <a:ln>
                <a:noFill/>
              </a:ln>
              <a:effectLst/>
            </a:endParaRPr>
          </a:p>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500" b="0" i="0" u="none" strike="noStrike" cap="none" normalizeH="0" baseline="0">
                <a:ln>
                  <a:noFill/>
                </a:ln>
                <a:effectLst/>
              </a:rPr>
              <a:t>Develop a full </a:t>
            </a:r>
            <a:r>
              <a:rPr kumimoji="0" lang="en-US" altLang="LID4096" sz="1500" b="1" i="0" u="none" strike="noStrike" cap="none" normalizeH="0" baseline="0">
                <a:ln>
                  <a:noFill/>
                </a:ln>
                <a:effectLst/>
              </a:rPr>
              <a:t>Admin Dashboard</a:t>
            </a:r>
            <a:r>
              <a:rPr kumimoji="0" lang="en-US" altLang="LID4096" sz="1500" b="0" i="0" u="none" strike="noStrike" cap="none" normalizeH="0" baseline="0">
                <a:ln>
                  <a:noFill/>
                </a:ln>
                <a:effectLst/>
              </a:rPr>
              <a:t> for monitoring usage and managing content (to replace manual admin operations)</a:t>
            </a:r>
          </a:p>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500" b="0" i="0" u="none" strike="noStrike" cap="none" normalizeH="0" baseline="0">
                <a:ln>
                  <a:noFill/>
                </a:ln>
                <a:effectLst/>
              </a:rPr>
              <a:t>Implement automatic </a:t>
            </a:r>
            <a:r>
              <a:rPr kumimoji="0" lang="en-US" altLang="LID4096" sz="1500" b="1" i="0" u="none" strike="noStrike" cap="none" normalizeH="0" baseline="0">
                <a:ln>
                  <a:noFill/>
                </a:ln>
                <a:effectLst/>
              </a:rPr>
              <a:t>data cleanup</a:t>
            </a:r>
            <a:r>
              <a:rPr kumimoji="0" lang="en-US" altLang="LID4096" sz="1500" b="0" i="0" u="none" strike="noStrike" cap="none" normalizeH="0" baseline="0">
                <a:ln>
                  <a:noFill/>
                </a:ln>
                <a:effectLst/>
              </a:rPr>
              <a:t> (regularly delete user photos/models after use) to strengthen privacy compliance</a:t>
            </a:r>
          </a:p>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500" b="1" i="0" u="none" strike="noStrike" cap="none" normalizeH="0" baseline="0">
                <a:ln>
                  <a:noFill/>
                </a:ln>
                <a:effectLst/>
              </a:rPr>
              <a:t>Scalability enhancements:</a:t>
            </a:r>
            <a:r>
              <a:rPr kumimoji="0" lang="en-US" altLang="LID4096" sz="1500" b="0" i="0" u="none" strike="noStrike" cap="none" normalizeH="0" baseline="0">
                <a:ln>
                  <a:noFill/>
                </a:ln>
                <a:effectLst/>
              </a:rPr>
              <a:t> e.g. use a more robust database and job queue (Redis/Celery) for handling many simultaneous generation requests in a production environment</a:t>
            </a:r>
          </a:p>
          <a:p>
            <a:pPr marL="0" marR="0" lvl="0" indent="-228600" algn="l" fontAlgn="base">
              <a:lnSpc>
                <a:spcPct val="110000"/>
              </a:lnSpc>
              <a:spcBef>
                <a:spcPct val="0"/>
              </a:spcBef>
              <a:spcAft>
                <a:spcPts val="600"/>
              </a:spcAft>
              <a:buClrTx/>
              <a:buSzTx/>
              <a:buFont typeface="Arial" panose="020B0604020202020204" pitchFamily="34" charset="0"/>
              <a:buChar char="•"/>
              <a:tabLst/>
            </a:pPr>
            <a:endParaRPr kumimoji="0" lang="en-US" altLang="LID4096" sz="1500" b="0" i="0" u="none" strike="noStrike" cap="none" normalizeH="0" baseline="0">
              <a:ln>
                <a:noFill/>
              </a:ln>
              <a:effectLst/>
            </a:endParaRPr>
          </a:p>
        </p:txBody>
      </p:sp>
    </p:spTree>
    <p:extLst>
      <p:ext uri="{BB962C8B-B14F-4D97-AF65-F5344CB8AC3E}">
        <p14:creationId xmlns:p14="http://schemas.microsoft.com/office/powerpoint/2010/main" val="1103834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762FAEC7-507B-68FE-832C-38AAF5E6F98C}"/>
              </a:ext>
            </a:extLst>
          </p:cNvPr>
          <p:cNvSpPr>
            <a:spLocks noGrp="1"/>
          </p:cNvSpPr>
          <p:nvPr>
            <p:ph type="ctrTitle"/>
          </p:nvPr>
        </p:nvSpPr>
        <p:spPr>
          <a:xfrm>
            <a:off x="5568534" y="603504"/>
            <a:ext cx="5916169" cy="1527048"/>
          </a:xfrm>
        </p:spPr>
        <p:txBody>
          <a:bodyPr vert="horz" lIns="91440" tIns="45720" rIns="91440" bIns="45720" rtlCol="0" anchor="b">
            <a:normAutofit/>
          </a:bodyPr>
          <a:lstStyle/>
          <a:p>
            <a:pPr algn="l"/>
            <a:r>
              <a:rPr lang="en-US" sz="3600" b="1" kern="1200" dirty="0">
                <a:solidFill>
                  <a:schemeClr val="tx1"/>
                </a:solidFill>
                <a:latin typeface="+mj-lt"/>
                <a:ea typeface="+mj-ea"/>
                <a:cs typeface="+mj-cs"/>
              </a:rPr>
              <a:t>Project Overview and Motivation</a:t>
            </a:r>
          </a:p>
        </p:txBody>
      </p:sp>
      <p:pic>
        <p:nvPicPr>
          <p:cNvPr id="6" name="Picture 5" descr="Intersecting roads">
            <a:extLst>
              <a:ext uri="{FF2B5EF4-FFF2-40B4-BE49-F238E27FC236}">
                <a16:creationId xmlns:a16="http://schemas.microsoft.com/office/drawing/2014/main" id="{AD52090F-9A23-F4F9-7783-FF1535BF92CA}"/>
              </a:ext>
            </a:extLst>
          </p:cNvPr>
          <p:cNvPicPr>
            <a:picLocks noChangeAspect="1"/>
          </p:cNvPicPr>
          <p:nvPr/>
        </p:nvPicPr>
        <p:blipFill>
          <a:blip r:embed="rId2"/>
          <a:srcRect l="26487" r="19813"/>
          <a:stretch>
            <a:fillRect/>
          </a:stretch>
        </p:blipFill>
        <p:spPr>
          <a:xfrm>
            <a:off x="20" y="10"/>
            <a:ext cx="4910308" cy="6857990"/>
          </a:xfrm>
          <a:prstGeom prst="rect">
            <a:avLst/>
          </a:prstGeom>
        </p:spPr>
      </p:pic>
      <p:sp>
        <p:nvSpPr>
          <p:cNvPr id="4" name="Rectangle 1">
            <a:extLst>
              <a:ext uri="{FF2B5EF4-FFF2-40B4-BE49-F238E27FC236}">
                <a16:creationId xmlns:a16="http://schemas.microsoft.com/office/drawing/2014/main" id="{8F830ECE-D2F5-C971-6E14-24F2092A5C19}"/>
              </a:ext>
            </a:extLst>
          </p:cNvPr>
          <p:cNvSpPr>
            <a:spLocks noGrp="1" noChangeArrowheads="1"/>
          </p:cNvSpPr>
          <p:nvPr>
            <p:ph type="subTitle" idx="1"/>
          </p:nvPr>
        </p:nvSpPr>
        <p:spPr bwMode="auto">
          <a:xfrm>
            <a:off x="5568533" y="2214282"/>
            <a:ext cx="5916169" cy="409507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228600" algn="l" fontAlgn="base">
              <a:spcBef>
                <a:spcPct val="0"/>
              </a:spcBef>
              <a:spcAft>
                <a:spcPts val="600"/>
              </a:spcAft>
              <a:buClrTx/>
              <a:buSzTx/>
              <a:buFont typeface="Arial" panose="020B0604020202020204" pitchFamily="34" charset="0"/>
              <a:buChar char="•"/>
              <a:tabLst/>
            </a:pPr>
            <a:r>
              <a:rPr kumimoji="0" lang="en-US" altLang="LID4096" b="1" i="0" u="none" strike="noStrike" cap="none" normalizeH="0" baseline="0" dirty="0">
                <a:ln>
                  <a:noFill/>
                </a:ln>
                <a:effectLst/>
              </a:rPr>
              <a:t>What is </a:t>
            </a:r>
            <a:r>
              <a:rPr kumimoji="0" lang="en-US" altLang="LID4096" b="1" i="0" u="none" strike="noStrike" cap="none" normalizeH="0" baseline="0" dirty="0" err="1">
                <a:ln>
                  <a:noFill/>
                </a:ln>
                <a:effectLst/>
              </a:rPr>
              <a:t>SnapGenie</a:t>
            </a:r>
            <a:r>
              <a:rPr kumimoji="0" lang="en-US" altLang="LID4096" b="1" i="0" u="none" strike="noStrike" cap="none" normalizeH="0" baseline="0" dirty="0">
                <a:ln>
                  <a:noFill/>
                </a:ln>
                <a:effectLst/>
              </a:rPr>
              <a:t>?</a:t>
            </a:r>
            <a:r>
              <a:rPr kumimoji="0" lang="en-US" altLang="LID4096" b="0" i="0" u="none" strike="noStrike" cap="none" normalizeH="0" baseline="0" dirty="0">
                <a:ln>
                  <a:noFill/>
                </a:ln>
                <a:effectLst/>
              </a:rPr>
              <a:t> – A personal AI photo studio on Telegram</a:t>
            </a:r>
          </a:p>
          <a:p>
            <a:pPr marL="0" marR="0" lvl="0" indent="-228600" algn="l" fontAlgn="base">
              <a:spcBef>
                <a:spcPct val="0"/>
              </a:spcBef>
              <a:spcAft>
                <a:spcPts val="600"/>
              </a:spcAft>
              <a:buClrTx/>
              <a:buSzTx/>
              <a:buFont typeface="Arial" panose="020B0604020202020204" pitchFamily="34" charset="0"/>
              <a:buChar char="•"/>
              <a:tabLst/>
            </a:pPr>
            <a:r>
              <a:rPr kumimoji="0" lang="en-US" altLang="LID4096" b="0" i="0" u="none" strike="noStrike" cap="none" normalizeH="0" baseline="0" dirty="0">
                <a:ln>
                  <a:noFill/>
                </a:ln>
                <a:effectLst/>
              </a:rPr>
              <a:t>Users upload 10 selfies → Bot trains a custom AI model (“avatar”)</a:t>
            </a:r>
          </a:p>
          <a:p>
            <a:pPr marL="0" marR="0" lvl="0" indent="-228600" algn="l" fontAlgn="base">
              <a:spcBef>
                <a:spcPct val="0"/>
              </a:spcBef>
              <a:spcAft>
                <a:spcPts val="600"/>
              </a:spcAft>
              <a:buClrTx/>
              <a:buSzTx/>
              <a:buFont typeface="Arial" panose="020B0604020202020204" pitchFamily="34" charset="0"/>
              <a:buChar char="•"/>
              <a:tabLst/>
            </a:pPr>
            <a:r>
              <a:rPr kumimoji="0" lang="en-US" altLang="LID4096" b="0" i="0" u="none" strike="noStrike" cap="none" normalizeH="0" baseline="0" dirty="0">
                <a:ln>
                  <a:noFill/>
                </a:ln>
                <a:effectLst/>
              </a:rPr>
              <a:t>Generate new portraits in various styles (anime, fantasy, etc.)</a:t>
            </a:r>
          </a:p>
          <a:p>
            <a:pPr marL="0" marR="0" lvl="0" indent="-228600" algn="l" fontAlgn="base">
              <a:spcBef>
                <a:spcPct val="0"/>
              </a:spcBef>
              <a:spcAft>
                <a:spcPts val="600"/>
              </a:spcAft>
              <a:buClrTx/>
              <a:buSzTx/>
              <a:buFont typeface="Arial" panose="020B0604020202020204" pitchFamily="34" charset="0"/>
              <a:buChar char="•"/>
              <a:tabLst/>
            </a:pPr>
            <a:r>
              <a:rPr kumimoji="0" lang="en-US" altLang="LID4096" b="1" i="0" u="none" strike="noStrike" cap="none" normalizeH="0" baseline="0" dirty="0">
                <a:ln>
                  <a:noFill/>
                </a:ln>
                <a:effectLst/>
              </a:rPr>
              <a:t>Motivation:</a:t>
            </a:r>
            <a:r>
              <a:rPr kumimoji="0" lang="en-US" altLang="LID4096" b="0" i="0" u="none" strike="noStrike" cap="none" normalizeH="0" baseline="0" dirty="0">
                <a:ln>
                  <a:noFill/>
                </a:ln>
                <a:effectLst/>
              </a:rPr>
              <a:t> Make AI portrait creation easy, fun, and accessible in a chat app</a:t>
            </a:r>
          </a:p>
        </p:txBody>
      </p:sp>
    </p:spTree>
    <p:extLst>
      <p:ext uri="{BB962C8B-B14F-4D97-AF65-F5344CB8AC3E}">
        <p14:creationId xmlns:p14="http://schemas.microsoft.com/office/powerpoint/2010/main" val="453415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8C6078-B9FC-62D3-82A6-AED0C1C0C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0">
            <a:extLst>
              <a:ext uri="{FF2B5EF4-FFF2-40B4-BE49-F238E27FC236}">
                <a16:creationId xmlns:a16="http://schemas.microsoft.com/office/drawing/2014/main" id="{8323CF07-AAA9-DC0B-9E00-84313AE45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35A001F-3775-8305-D8F6-07703BE29E4C}"/>
              </a:ext>
            </a:extLst>
          </p:cNvPr>
          <p:cNvSpPr>
            <a:spLocks noGrp="1"/>
          </p:cNvSpPr>
          <p:nvPr>
            <p:ph type="ctrTitle"/>
          </p:nvPr>
        </p:nvSpPr>
        <p:spPr>
          <a:xfrm>
            <a:off x="1952481" y="800783"/>
            <a:ext cx="8278891" cy="1323867"/>
          </a:xfrm>
        </p:spPr>
        <p:txBody>
          <a:bodyPr vert="horz" lIns="91440" tIns="45720" rIns="91440" bIns="45720" rtlCol="0" anchor="b">
            <a:normAutofit/>
          </a:bodyPr>
          <a:lstStyle/>
          <a:p>
            <a:pPr algn="l"/>
            <a:r>
              <a:rPr lang="en-US" sz="3600" b="1" kern="1200">
                <a:solidFill>
                  <a:schemeClr val="tx1"/>
                </a:solidFill>
                <a:latin typeface="+mj-lt"/>
                <a:ea typeface="+mj-ea"/>
                <a:cs typeface="+mj-cs"/>
              </a:rPr>
              <a:t>Chosen SDLC Methodology – and Why It Was Selected</a:t>
            </a:r>
          </a:p>
        </p:txBody>
      </p:sp>
      <p:sp>
        <p:nvSpPr>
          <p:cNvPr id="4" name="Rectangle 1">
            <a:extLst>
              <a:ext uri="{FF2B5EF4-FFF2-40B4-BE49-F238E27FC236}">
                <a16:creationId xmlns:a16="http://schemas.microsoft.com/office/drawing/2014/main" id="{A93A091B-8454-35EF-C288-4E9AB75BD865}"/>
              </a:ext>
            </a:extLst>
          </p:cNvPr>
          <p:cNvSpPr>
            <a:spLocks noGrp="1" noChangeArrowheads="1"/>
          </p:cNvSpPr>
          <p:nvPr>
            <p:ph type="subTitle" idx="1"/>
          </p:nvPr>
        </p:nvSpPr>
        <p:spPr bwMode="auto">
          <a:xfrm>
            <a:off x="1952481" y="2495774"/>
            <a:ext cx="8278892" cy="327342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228600" algn="l" fontAlgn="base">
              <a:spcBef>
                <a:spcPct val="0"/>
              </a:spcBef>
              <a:spcAft>
                <a:spcPts val="600"/>
              </a:spcAft>
              <a:buClrTx/>
              <a:buSzTx/>
              <a:buFont typeface="Arial" panose="020B0604020202020204" pitchFamily="34" charset="0"/>
              <a:buChar char="•"/>
              <a:tabLst/>
            </a:pPr>
            <a:r>
              <a:rPr kumimoji="0" lang="en-US" altLang="LID4096" b="1" i="0" u="none" strike="noStrike" cap="none" normalizeH="0" baseline="0" dirty="0">
                <a:ln>
                  <a:noFill/>
                </a:ln>
                <a:effectLst/>
              </a:rPr>
              <a:t>Development Approach:</a:t>
            </a:r>
            <a:r>
              <a:rPr kumimoji="0" lang="en-US" altLang="LID4096" b="0" i="0" u="none" strike="noStrike" cap="none" normalizeH="0" baseline="0" dirty="0">
                <a:ln>
                  <a:noFill/>
                </a:ln>
                <a:effectLst/>
              </a:rPr>
              <a:t> Hybrid Waterfall with iterative improvements</a:t>
            </a:r>
          </a:p>
          <a:p>
            <a:pPr marL="0" marR="0" lvl="0" indent="-228600" algn="l" fontAlgn="base">
              <a:spcBef>
                <a:spcPct val="0"/>
              </a:spcBef>
              <a:spcAft>
                <a:spcPts val="600"/>
              </a:spcAft>
              <a:buClrTx/>
              <a:buSzTx/>
              <a:buFont typeface="Arial" panose="020B0604020202020204" pitchFamily="34" charset="0"/>
              <a:buChar char="•"/>
              <a:tabLst/>
            </a:pPr>
            <a:r>
              <a:rPr kumimoji="0" lang="en-US" altLang="LID4096" b="1" i="0" u="none" strike="noStrike" cap="none" normalizeH="0" baseline="0" dirty="0">
                <a:ln>
                  <a:noFill/>
                </a:ln>
                <a:effectLst/>
              </a:rPr>
              <a:t>Why:</a:t>
            </a:r>
            <a:r>
              <a:rPr kumimoji="0" lang="en-US" altLang="LID4096" b="0" i="0" u="none" strike="noStrike" cap="none" normalizeH="0" baseline="0" dirty="0">
                <a:ln>
                  <a:noFill/>
                </a:ln>
                <a:effectLst/>
              </a:rPr>
              <a:t> Fixed academic milestones required structured phases (requirements → design → implementation → testing)</a:t>
            </a:r>
          </a:p>
          <a:p>
            <a:pPr marL="0" marR="0" lvl="0" indent="-228600" algn="l" fontAlgn="base">
              <a:spcBef>
                <a:spcPct val="0"/>
              </a:spcBef>
              <a:spcAft>
                <a:spcPts val="600"/>
              </a:spcAft>
              <a:buClrTx/>
              <a:buSzTx/>
              <a:buFont typeface="Arial" panose="020B0604020202020204" pitchFamily="34" charset="0"/>
              <a:buChar char="•"/>
              <a:tabLst/>
            </a:pPr>
            <a:r>
              <a:rPr kumimoji="0" lang="en-US" altLang="LID4096" b="0" i="0" u="none" strike="noStrike" cap="none" normalizeH="0" baseline="0" dirty="0">
                <a:ln>
                  <a:noFill/>
                </a:ln>
                <a:effectLst/>
              </a:rPr>
              <a:t>Incorporated Agile elements – adapted to changes (added features, dropped some scope) mid-project</a:t>
            </a:r>
          </a:p>
          <a:p>
            <a:pPr marL="0" marR="0" lvl="0" indent="-228600" algn="l" fontAlgn="base">
              <a:spcBef>
                <a:spcPct val="0"/>
              </a:spcBef>
              <a:spcAft>
                <a:spcPts val="600"/>
              </a:spcAft>
              <a:buClrTx/>
              <a:buSzTx/>
              <a:buFont typeface="Arial" panose="020B0604020202020204" pitchFamily="34" charset="0"/>
              <a:buChar char="•"/>
              <a:tabLst/>
            </a:pPr>
            <a:r>
              <a:rPr kumimoji="0" lang="en-US" altLang="LID4096" b="0" i="0" u="none" strike="noStrike" cap="none" normalizeH="0" baseline="0" dirty="0">
                <a:ln>
                  <a:noFill/>
                </a:ln>
                <a:effectLst/>
              </a:rPr>
              <a:t>Result: Clear timeline and deliverables, but with flexibility to refine as we learned</a:t>
            </a:r>
          </a:p>
        </p:txBody>
      </p:sp>
    </p:spTree>
    <p:extLst>
      <p:ext uri="{BB962C8B-B14F-4D97-AF65-F5344CB8AC3E}">
        <p14:creationId xmlns:p14="http://schemas.microsoft.com/office/powerpoint/2010/main" val="2171023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21011E25-B988-A4F6-9796-131DF6B2D394}"/>
              </a:ext>
            </a:extLst>
          </p:cNvPr>
          <p:cNvSpPr>
            <a:spLocks noGrp="1"/>
          </p:cNvSpPr>
          <p:nvPr>
            <p:ph type="ctrTitle"/>
          </p:nvPr>
        </p:nvSpPr>
        <p:spPr>
          <a:xfrm>
            <a:off x="5568534" y="603504"/>
            <a:ext cx="5916169" cy="1527048"/>
          </a:xfrm>
        </p:spPr>
        <p:txBody>
          <a:bodyPr vert="horz" lIns="91440" tIns="45720" rIns="91440" bIns="45720" rtlCol="0" anchor="b">
            <a:normAutofit/>
          </a:bodyPr>
          <a:lstStyle/>
          <a:p>
            <a:pPr algn="l"/>
            <a:r>
              <a:rPr lang="en-US" sz="3300" b="1" kern="1200" dirty="0">
                <a:solidFill>
                  <a:schemeClr val="tx1"/>
                </a:solidFill>
                <a:latin typeface="+mj-lt"/>
                <a:ea typeface="+mj-ea"/>
                <a:cs typeface="+mj-cs"/>
              </a:rPr>
              <a:t>Requirements Gathering &amp; Analysis</a:t>
            </a:r>
            <a:br>
              <a:rPr lang="en-US" sz="3300" b="1" kern="1200" dirty="0">
                <a:solidFill>
                  <a:schemeClr val="tx1"/>
                </a:solidFill>
                <a:latin typeface="+mj-lt"/>
                <a:ea typeface="+mj-ea"/>
                <a:cs typeface="+mj-cs"/>
              </a:rPr>
            </a:br>
            <a:endParaRPr lang="en-US" sz="3300" b="1" kern="1200" dirty="0">
              <a:solidFill>
                <a:schemeClr val="tx1"/>
              </a:solidFill>
              <a:latin typeface="+mj-lt"/>
              <a:ea typeface="+mj-ea"/>
              <a:cs typeface="+mj-cs"/>
            </a:endParaRPr>
          </a:p>
        </p:txBody>
      </p:sp>
      <p:pic>
        <p:nvPicPr>
          <p:cNvPr id="6" name="Picture 4" descr="Angled shot of pen on a graph">
            <a:extLst>
              <a:ext uri="{FF2B5EF4-FFF2-40B4-BE49-F238E27FC236}">
                <a16:creationId xmlns:a16="http://schemas.microsoft.com/office/drawing/2014/main" id="{BF8F1353-8FF1-9A99-95EB-4113C1FA77E9}"/>
              </a:ext>
            </a:extLst>
          </p:cNvPr>
          <p:cNvPicPr>
            <a:picLocks noChangeAspect="1"/>
          </p:cNvPicPr>
          <p:nvPr/>
        </p:nvPicPr>
        <p:blipFill>
          <a:blip r:embed="rId2"/>
          <a:srcRect l="7370" r="44836" b="-1"/>
          <a:stretch>
            <a:fillRect/>
          </a:stretch>
        </p:blipFill>
        <p:spPr>
          <a:xfrm>
            <a:off x="20" y="10"/>
            <a:ext cx="4910308" cy="6857990"/>
          </a:xfrm>
          <a:prstGeom prst="rect">
            <a:avLst/>
          </a:prstGeom>
        </p:spPr>
      </p:pic>
      <p:sp>
        <p:nvSpPr>
          <p:cNvPr id="3" name="Підзаголовок 2">
            <a:extLst>
              <a:ext uri="{FF2B5EF4-FFF2-40B4-BE49-F238E27FC236}">
                <a16:creationId xmlns:a16="http://schemas.microsoft.com/office/drawing/2014/main" id="{1563E99E-286C-7951-4248-BB99F83002F1}"/>
              </a:ext>
            </a:extLst>
          </p:cNvPr>
          <p:cNvSpPr>
            <a:spLocks noGrp="1"/>
          </p:cNvSpPr>
          <p:nvPr>
            <p:ph type="subTitle" idx="1"/>
          </p:nvPr>
        </p:nvSpPr>
        <p:spPr>
          <a:xfrm>
            <a:off x="5568533" y="2214282"/>
            <a:ext cx="5916169" cy="4095078"/>
          </a:xfrm>
        </p:spPr>
        <p:txBody>
          <a:bodyPr vert="horz" lIns="91440" tIns="45720" rIns="91440" bIns="45720" rtlCol="0">
            <a:normAutofit/>
          </a:bodyPr>
          <a:lstStyle/>
          <a:p>
            <a:pPr indent="-228600" algn="l">
              <a:lnSpc>
                <a:spcPct val="110000"/>
              </a:lnSpc>
              <a:buFont typeface="Arial" panose="020B0604020202020204" pitchFamily="34" charset="0"/>
              <a:buChar char="•"/>
            </a:pPr>
            <a:r>
              <a:rPr lang="en-US" sz="1500" b="1"/>
              <a:t>How we gathered requirements:</a:t>
            </a:r>
            <a:r>
              <a:rPr lang="en-US" sz="1500"/>
              <a:t> Initial client brief + follow-up clarifications</a:t>
            </a:r>
          </a:p>
          <a:p>
            <a:pPr indent="-228600" algn="l">
              <a:lnSpc>
                <a:spcPct val="110000"/>
              </a:lnSpc>
              <a:buFont typeface="Arial" panose="020B0604020202020204" pitchFamily="34" charset="0"/>
              <a:buChar char="•"/>
            </a:pPr>
            <a:r>
              <a:rPr lang="en-US" sz="1500" b="1"/>
              <a:t>Core features identified:</a:t>
            </a:r>
            <a:r>
              <a:rPr lang="en-US" sz="1500"/>
              <a:t> Upload exactly 10 photos, train AI avatar, choose style, generate image</a:t>
            </a:r>
          </a:p>
          <a:p>
            <a:pPr indent="-228600" algn="l">
              <a:lnSpc>
                <a:spcPct val="110000"/>
              </a:lnSpc>
              <a:buFont typeface="Arial" panose="020B0604020202020204" pitchFamily="34" charset="0"/>
              <a:buChar char="•"/>
            </a:pPr>
            <a:r>
              <a:rPr lang="en-US" sz="1500" b="1"/>
              <a:t>User modes:</a:t>
            </a:r>
            <a:r>
              <a:rPr lang="en-US" sz="1500"/>
              <a:t> Free vs. Premium usage defined (e.g. free users limited images per day, premium unlimited via purchase)</a:t>
            </a:r>
          </a:p>
          <a:p>
            <a:pPr indent="-228600" algn="l">
              <a:lnSpc>
                <a:spcPct val="110000"/>
              </a:lnSpc>
              <a:buFont typeface="Arial" panose="020B0604020202020204" pitchFamily="34" charset="0"/>
              <a:buChar char="•"/>
            </a:pPr>
            <a:r>
              <a:rPr lang="en-US" sz="1500" b="1"/>
              <a:t>Non-functional needs:</a:t>
            </a:r>
            <a:r>
              <a:rPr lang="en-US" sz="1500"/>
              <a:t> Easy Telegram UI, fast response (even if AI takes time), secure handling of personal photos (privacy/GDPR)</a:t>
            </a:r>
          </a:p>
          <a:p>
            <a:pPr indent="-228600" algn="l">
              <a:lnSpc>
                <a:spcPct val="110000"/>
              </a:lnSpc>
              <a:buFont typeface="Arial" panose="020B0604020202020204" pitchFamily="34" charset="0"/>
              <a:buChar char="•"/>
            </a:pPr>
            <a:r>
              <a:rPr lang="en-US" sz="1500"/>
              <a:t>Assumptions &amp; scope decisions: Use external GPU server for AI processing; considered admin interface (later dropped); added referral system for user growth</a:t>
            </a:r>
          </a:p>
          <a:p>
            <a:pPr indent="-228600" algn="l">
              <a:lnSpc>
                <a:spcPct val="110000"/>
              </a:lnSpc>
              <a:buFont typeface="Arial" panose="020B0604020202020204" pitchFamily="34" charset="0"/>
              <a:buChar char="•"/>
            </a:pPr>
            <a:endParaRPr lang="en-US" sz="1500"/>
          </a:p>
        </p:txBody>
      </p:sp>
    </p:spTree>
    <p:extLst>
      <p:ext uri="{BB962C8B-B14F-4D97-AF65-F5344CB8AC3E}">
        <p14:creationId xmlns:p14="http://schemas.microsoft.com/office/powerpoint/2010/main" val="4035650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448DB1-4196-18A6-15DA-C72635C1B1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Відео 5" descr="Computer Servers">
            <a:extLst>
              <a:ext uri="{FF2B5EF4-FFF2-40B4-BE49-F238E27FC236}">
                <a16:creationId xmlns:a16="http://schemas.microsoft.com/office/drawing/2014/main" id="{8F48F17F-2884-00C6-3CFF-324DEC4B3EFC}"/>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a:fillRect/>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2015" y="-752015"/>
            <a:ext cx="6858000" cy="8362030"/>
          </a:xfrm>
          <a:prstGeom prst="rect">
            <a:avLst/>
          </a:prstGeom>
          <a:gradFill>
            <a:gsLst>
              <a:gs pos="0">
                <a:srgbClr val="000000">
                  <a:alpha val="0"/>
                </a:srgbClr>
              </a:gs>
              <a:gs pos="49000">
                <a:srgbClr val="000000">
                  <a:alpha val="47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23EBF42B-39BB-7AC3-2C51-3F8CF2DC9FDA}"/>
              </a:ext>
            </a:extLst>
          </p:cNvPr>
          <p:cNvSpPr>
            <a:spLocks noGrp="1"/>
          </p:cNvSpPr>
          <p:nvPr>
            <p:ph type="ctrTitle"/>
          </p:nvPr>
        </p:nvSpPr>
        <p:spPr>
          <a:xfrm>
            <a:off x="609138" y="171486"/>
            <a:ext cx="4671319" cy="1885803"/>
          </a:xfrm>
        </p:spPr>
        <p:txBody>
          <a:bodyPr>
            <a:normAutofit/>
          </a:bodyPr>
          <a:lstStyle/>
          <a:p>
            <a:r>
              <a:rPr lang="en-GB" dirty="0">
                <a:solidFill>
                  <a:srgbClr val="FFFFFF"/>
                </a:solidFill>
              </a:rPr>
              <a:t>Software Requirements Specification</a:t>
            </a:r>
            <a:endParaRPr lang="LID4096" dirty="0">
              <a:solidFill>
                <a:srgbClr val="FFFFFF"/>
              </a:solidFill>
            </a:endParaRPr>
          </a:p>
        </p:txBody>
      </p:sp>
      <p:sp>
        <p:nvSpPr>
          <p:cNvPr id="4" name="Rectangle 1">
            <a:extLst>
              <a:ext uri="{FF2B5EF4-FFF2-40B4-BE49-F238E27FC236}">
                <a16:creationId xmlns:a16="http://schemas.microsoft.com/office/drawing/2014/main" id="{F1C82E2F-71FF-C6CF-084D-F2E2E25576A4}"/>
              </a:ext>
            </a:extLst>
          </p:cNvPr>
          <p:cNvSpPr>
            <a:spLocks noGrp="1" noChangeArrowheads="1"/>
          </p:cNvSpPr>
          <p:nvPr>
            <p:ph type="subTitle" idx="1"/>
          </p:nvPr>
        </p:nvSpPr>
        <p:spPr bwMode="auto">
          <a:xfrm>
            <a:off x="852978" y="2301651"/>
            <a:ext cx="4671319" cy="329650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110000"/>
              </a:lnSpc>
              <a:spcBef>
                <a:spcPct val="0"/>
              </a:spcBef>
              <a:spcAft>
                <a:spcPts val="600"/>
              </a:spcAft>
              <a:buClrTx/>
              <a:buSzTx/>
              <a:buFontTx/>
              <a:buChar char="•"/>
              <a:tabLst/>
            </a:pPr>
            <a:r>
              <a:rPr kumimoji="0" lang="LID4096" altLang="LID4096" sz="1400" b="0" i="0" u="none" strike="noStrike" cap="none" normalizeH="0" baseline="0" dirty="0">
                <a:ln>
                  <a:noFill/>
                </a:ln>
                <a:solidFill>
                  <a:srgbClr val="FFFFFF"/>
                </a:solidFill>
                <a:effectLst/>
                <a:latin typeface="Arial" panose="020B0604020202020204" pitchFamily="34" charset="0"/>
              </a:rPr>
              <a:t>Formalized </a:t>
            </a:r>
            <a:r>
              <a:rPr kumimoji="0" lang="LID4096" altLang="LID4096" sz="1400" b="1" i="0" u="none" strike="noStrike" cap="none" normalizeH="0" baseline="0" dirty="0">
                <a:ln>
                  <a:noFill/>
                </a:ln>
                <a:solidFill>
                  <a:srgbClr val="FFFFFF"/>
                </a:solidFill>
                <a:effectLst/>
                <a:latin typeface="Arial" panose="020B0604020202020204" pitchFamily="34" charset="0"/>
              </a:rPr>
              <a:t>Functional Requirements</a:t>
            </a:r>
            <a:r>
              <a:rPr kumimoji="0" lang="LID4096" altLang="LID4096" sz="1400" b="0" i="0" u="none" strike="noStrike" cap="none" normalizeH="0" baseline="0" dirty="0">
                <a:ln>
                  <a:noFill/>
                </a:ln>
                <a:solidFill>
                  <a:srgbClr val="FFFFFF"/>
                </a:solidFill>
                <a:effectLst/>
                <a:latin typeface="Arial" panose="020B0604020202020204" pitchFamily="34" charset="0"/>
              </a:rPr>
              <a:t> (FR) – e.g., 10-photo upload rule, style selection menu, AI-generated output delivery, re-generation capability, credit system for usage limits, secure data storage, payment integration</a:t>
            </a:r>
          </a:p>
          <a:p>
            <a:pPr marL="0" marR="0" lvl="0" indent="0" defTabSz="914400" rtl="0" eaLnBrk="0" fontAlgn="base" latinLnBrk="0" hangingPunct="0">
              <a:lnSpc>
                <a:spcPct val="110000"/>
              </a:lnSpc>
              <a:spcBef>
                <a:spcPct val="0"/>
              </a:spcBef>
              <a:spcAft>
                <a:spcPts val="600"/>
              </a:spcAft>
              <a:buClrTx/>
              <a:buSzTx/>
              <a:buFontTx/>
              <a:buChar char="•"/>
              <a:tabLst/>
            </a:pPr>
            <a:r>
              <a:rPr kumimoji="0" lang="LID4096" altLang="LID4096" sz="1400" b="0" i="0" u="none" strike="noStrike" cap="none" normalizeH="0" baseline="0" dirty="0">
                <a:ln>
                  <a:noFill/>
                </a:ln>
                <a:solidFill>
                  <a:srgbClr val="FFFFFF"/>
                </a:solidFill>
                <a:effectLst/>
                <a:latin typeface="Arial" panose="020B0604020202020204" pitchFamily="34" charset="0"/>
              </a:rPr>
              <a:t>Listed </a:t>
            </a:r>
            <a:r>
              <a:rPr kumimoji="0" lang="LID4096" altLang="LID4096" sz="1400" b="1" i="0" u="none" strike="noStrike" cap="none" normalizeH="0" baseline="0" dirty="0">
                <a:ln>
                  <a:noFill/>
                </a:ln>
                <a:solidFill>
                  <a:srgbClr val="FFFFFF"/>
                </a:solidFill>
                <a:effectLst/>
                <a:latin typeface="Arial" panose="020B0604020202020204" pitchFamily="34" charset="0"/>
              </a:rPr>
              <a:t>Non-Functional Requirements</a:t>
            </a:r>
            <a:r>
              <a:rPr kumimoji="0" lang="LID4096" altLang="LID4096" sz="1400" b="0" i="0" u="none" strike="noStrike" cap="none" normalizeH="0" baseline="0" dirty="0">
                <a:ln>
                  <a:noFill/>
                </a:ln>
                <a:solidFill>
                  <a:srgbClr val="FFFFFF"/>
                </a:solidFill>
                <a:effectLst/>
                <a:latin typeface="Arial" panose="020B0604020202020204" pitchFamily="34" charset="0"/>
              </a:rPr>
              <a:t> (NFR) – usability (responsive bot UX), performance (image ready in ~1-5 min), scalability (support many concurrent users), privacy &amp; security (GDPR compliance, encrypted data, delete photos after use), reliability (99%+ uptime target)</a:t>
            </a:r>
          </a:p>
          <a:p>
            <a:pPr marL="0" marR="0" lvl="0" indent="0" defTabSz="914400" rtl="0" eaLnBrk="0" fontAlgn="base" latinLnBrk="0" hangingPunct="0">
              <a:lnSpc>
                <a:spcPct val="110000"/>
              </a:lnSpc>
              <a:spcBef>
                <a:spcPct val="0"/>
              </a:spcBef>
              <a:spcAft>
                <a:spcPts val="600"/>
              </a:spcAft>
              <a:buClrTx/>
              <a:buSzTx/>
              <a:buFontTx/>
              <a:buChar char="•"/>
              <a:tabLst/>
            </a:pPr>
            <a:r>
              <a:rPr kumimoji="0" lang="LID4096" altLang="LID4096" sz="1400" b="0" i="0" u="none" strike="noStrike" cap="none" normalizeH="0" baseline="0" dirty="0">
                <a:ln>
                  <a:noFill/>
                </a:ln>
                <a:solidFill>
                  <a:srgbClr val="FFFFFF"/>
                </a:solidFill>
                <a:effectLst/>
                <a:latin typeface="Arial" panose="020B0604020202020204" pitchFamily="34" charset="0"/>
              </a:rPr>
              <a:t>Created </a:t>
            </a:r>
            <a:r>
              <a:rPr kumimoji="0" lang="LID4096" altLang="LID4096" sz="1400" b="1" i="0" u="none" strike="noStrike" cap="none" normalizeH="0" baseline="0" dirty="0">
                <a:ln>
                  <a:noFill/>
                </a:ln>
                <a:solidFill>
                  <a:srgbClr val="FFFFFF"/>
                </a:solidFill>
                <a:effectLst/>
                <a:latin typeface="Arial" panose="020B0604020202020204" pitchFamily="34" charset="0"/>
              </a:rPr>
              <a:t>User Stories</a:t>
            </a:r>
            <a:r>
              <a:rPr kumimoji="0" lang="LID4096" altLang="LID4096" sz="1400" b="0" i="0" u="none" strike="noStrike" cap="none" normalizeH="0" baseline="0" dirty="0">
                <a:ln>
                  <a:noFill/>
                </a:ln>
                <a:solidFill>
                  <a:srgbClr val="FFFFFF"/>
                </a:solidFill>
                <a:effectLst/>
                <a:latin typeface="Arial" panose="020B0604020202020204" pitchFamily="34" charset="0"/>
              </a:rPr>
              <a:t> – captured typical user goals (as a user, upload photos and get stylized images; as a user, upgrade to premium for more images; as an admin, monitor system activity)</a:t>
            </a:r>
          </a:p>
        </p:txBody>
      </p:sp>
    </p:spTree>
    <p:extLst>
      <p:ext uri="{BB962C8B-B14F-4D97-AF65-F5344CB8AC3E}">
        <p14:creationId xmlns:p14="http://schemas.microsoft.com/office/powerpoint/2010/main" val="3871327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ECDE61D8-7E3A-09AF-3F97-E152171B96EA}"/>
              </a:ext>
            </a:extLst>
          </p:cNvPr>
          <p:cNvSpPr>
            <a:spLocks noGrp="1"/>
          </p:cNvSpPr>
          <p:nvPr>
            <p:ph type="ctrTitle"/>
          </p:nvPr>
        </p:nvSpPr>
        <p:spPr>
          <a:xfrm>
            <a:off x="612648" y="603504"/>
            <a:ext cx="5862396" cy="1527048"/>
          </a:xfrm>
        </p:spPr>
        <p:txBody>
          <a:bodyPr vert="horz" lIns="91440" tIns="45720" rIns="91440" bIns="45720" rtlCol="0" anchor="b">
            <a:normAutofit/>
          </a:bodyPr>
          <a:lstStyle/>
          <a:p>
            <a:pPr algn="l"/>
            <a:r>
              <a:rPr lang="en-US" sz="3600" b="1" kern="1200" dirty="0">
                <a:solidFill>
                  <a:schemeClr val="tx1"/>
                </a:solidFill>
                <a:latin typeface="+mj-lt"/>
                <a:ea typeface="+mj-ea"/>
                <a:cs typeface="+mj-cs"/>
              </a:rPr>
              <a:t>System and Software Design</a:t>
            </a:r>
          </a:p>
        </p:txBody>
      </p:sp>
      <p:sp>
        <p:nvSpPr>
          <p:cNvPr id="4" name="Rectangle 1">
            <a:extLst>
              <a:ext uri="{FF2B5EF4-FFF2-40B4-BE49-F238E27FC236}">
                <a16:creationId xmlns:a16="http://schemas.microsoft.com/office/drawing/2014/main" id="{E3AE97FC-836F-0B7C-72D1-C66BE3BDE3C8}"/>
              </a:ext>
            </a:extLst>
          </p:cNvPr>
          <p:cNvSpPr>
            <a:spLocks noGrp="1" noChangeArrowheads="1"/>
          </p:cNvSpPr>
          <p:nvPr>
            <p:ph type="subTitle" idx="1"/>
          </p:nvPr>
        </p:nvSpPr>
        <p:spPr bwMode="auto">
          <a:xfrm>
            <a:off x="612648" y="2212848"/>
            <a:ext cx="5862396" cy="409651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500" b="1" i="0" u="none" strike="noStrike" cap="none" normalizeH="0" baseline="0">
                <a:ln>
                  <a:noFill/>
                </a:ln>
                <a:effectLst/>
              </a:rPr>
              <a:t>Architecture:</a:t>
            </a:r>
            <a:r>
              <a:rPr kumimoji="0" lang="en-US" altLang="LID4096" sz="1500" b="0" i="0" u="none" strike="noStrike" cap="none" normalizeH="0" baseline="0">
                <a:ln>
                  <a:noFill/>
                </a:ln>
                <a:effectLst/>
              </a:rPr>
              <a:t> Modular design with three main parts – Telegram Bot interface, Database, and External AI Service</a:t>
            </a:r>
          </a:p>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500" b="1" i="0" u="none" strike="noStrike" cap="none" normalizeH="0" baseline="0">
                <a:ln>
                  <a:noFill/>
                </a:ln>
                <a:effectLst/>
              </a:rPr>
              <a:t>Telegram Bot (aiogram framework):</a:t>
            </a:r>
            <a:r>
              <a:rPr kumimoji="0" lang="en-US" altLang="LID4096" sz="1500" b="0" i="0" u="none" strike="noStrike" cap="none" normalizeH="0" baseline="0">
                <a:ln>
                  <a:noFill/>
                </a:ln>
                <a:effectLst/>
              </a:rPr>
              <a:t> Runs asynchronously, uses multiple handler modules (start, photo upload, style selection, payment, referral, etc.) and a Finite State Machine for multi-step flows</a:t>
            </a:r>
          </a:p>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500" b="1" i="0" u="none" strike="noStrike" cap="none" normalizeH="0" baseline="0">
                <a:ln>
                  <a:noFill/>
                </a:ln>
                <a:effectLst/>
              </a:rPr>
              <a:t>Database:</a:t>
            </a:r>
            <a:r>
              <a:rPr kumimoji="0" lang="en-US" altLang="LID4096" sz="1500" b="0" i="0" u="none" strike="noStrike" cap="none" normalizeH="0" baseline="0">
                <a:ln>
                  <a:noFill/>
                </a:ln>
                <a:effectLst/>
              </a:rPr>
              <a:t> SQLite (via aiosqlite) for storing user data (photos, model status, credits, payments, referrals); chosen for simplicity and local use during development</a:t>
            </a:r>
          </a:p>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500" b="1" i="0" u="none" strike="noStrike" cap="none" normalizeH="0" baseline="0">
                <a:ln>
                  <a:noFill/>
                </a:ln>
                <a:effectLst/>
              </a:rPr>
              <a:t>AI Processing Service:</a:t>
            </a:r>
            <a:r>
              <a:rPr kumimoji="0" lang="en-US" altLang="LID4096" sz="1500" b="0" i="0" u="none" strike="noStrike" cap="none" normalizeH="0" baseline="0">
                <a:ln>
                  <a:noFill/>
                </a:ln>
                <a:effectLst/>
              </a:rPr>
              <a:t> Offloaded to a remote GPU server (RunPod) – bot triggers training of a Stable Diffusion model (creates a personalized avatar) and generation of images via SSH calls, keeping heavy tasks off the bot process (bot remains responsive)</a:t>
            </a:r>
          </a:p>
        </p:txBody>
      </p:sp>
      <p:pic>
        <p:nvPicPr>
          <p:cNvPr id="8" name="Graphic 7" descr="Комп’ютер">
            <a:extLst>
              <a:ext uri="{FF2B5EF4-FFF2-40B4-BE49-F238E27FC236}">
                <a16:creationId xmlns:a16="http://schemas.microsoft.com/office/drawing/2014/main" id="{F3FFC068-D1FF-10C5-AA28-FAFFF3F2E3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1395" y="1102440"/>
            <a:ext cx="4681506" cy="4681506"/>
          </a:xfrm>
          <a:prstGeom prst="rect">
            <a:avLst/>
          </a:prstGeom>
        </p:spPr>
      </p:pic>
    </p:spTree>
    <p:extLst>
      <p:ext uri="{BB962C8B-B14F-4D97-AF65-F5344CB8AC3E}">
        <p14:creationId xmlns:p14="http://schemas.microsoft.com/office/powerpoint/2010/main" val="954924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B50ABF9A-D50F-E669-8D41-CCB39ECF574E}"/>
              </a:ext>
            </a:extLst>
          </p:cNvPr>
          <p:cNvSpPr>
            <a:spLocks noGrp="1"/>
          </p:cNvSpPr>
          <p:nvPr>
            <p:ph type="ctrTitle"/>
          </p:nvPr>
        </p:nvSpPr>
        <p:spPr>
          <a:xfrm>
            <a:off x="612648" y="152400"/>
            <a:ext cx="5862396" cy="636016"/>
          </a:xfrm>
        </p:spPr>
        <p:txBody>
          <a:bodyPr vert="horz" lIns="91440" tIns="45720" rIns="91440" bIns="45720" rtlCol="0" anchor="b">
            <a:normAutofit/>
          </a:bodyPr>
          <a:lstStyle/>
          <a:p>
            <a:pPr algn="l"/>
            <a:r>
              <a:rPr lang="en-US" sz="3600" b="1" kern="1200" dirty="0">
                <a:solidFill>
                  <a:schemeClr val="tx1"/>
                </a:solidFill>
                <a:latin typeface="+mj-lt"/>
                <a:ea typeface="+mj-ea"/>
                <a:cs typeface="+mj-cs"/>
              </a:rPr>
              <a:t>Implementation Phase</a:t>
            </a:r>
          </a:p>
        </p:txBody>
      </p:sp>
      <p:sp>
        <p:nvSpPr>
          <p:cNvPr id="4" name="Rectangle 1">
            <a:extLst>
              <a:ext uri="{FF2B5EF4-FFF2-40B4-BE49-F238E27FC236}">
                <a16:creationId xmlns:a16="http://schemas.microsoft.com/office/drawing/2014/main" id="{651D4CF3-B111-9616-214A-D65FE5090E3A}"/>
              </a:ext>
            </a:extLst>
          </p:cNvPr>
          <p:cNvSpPr>
            <a:spLocks noGrp="1" noChangeArrowheads="1"/>
          </p:cNvSpPr>
          <p:nvPr>
            <p:ph type="subTitle" idx="1"/>
          </p:nvPr>
        </p:nvSpPr>
        <p:spPr bwMode="auto">
          <a:xfrm>
            <a:off x="612648" y="940816"/>
            <a:ext cx="5862396" cy="536854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400" b="1" i="0" u="none" strike="noStrike" cap="none" normalizeH="0" baseline="0" dirty="0">
                <a:ln>
                  <a:noFill/>
                </a:ln>
                <a:effectLst/>
              </a:rPr>
              <a:t>Tech Stack:</a:t>
            </a:r>
            <a:r>
              <a:rPr kumimoji="0" lang="en-US" altLang="LID4096" sz="1400" b="0" i="0" u="none" strike="noStrike" cap="none" normalizeH="0" baseline="0" dirty="0">
                <a:ln>
                  <a:noFill/>
                </a:ln>
                <a:effectLst/>
              </a:rPr>
              <a:t> Python 3.10 with </a:t>
            </a:r>
            <a:r>
              <a:rPr kumimoji="0" lang="en-US" altLang="LID4096" sz="1400" b="1" i="0" u="none" strike="noStrike" cap="none" normalizeH="0" baseline="0" dirty="0" err="1">
                <a:ln>
                  <a:noFill/>
                </a:ln>
                <a:effectLst/>
              </a:rPr>
              <a:t>aiogram</a:t>
            </a:r>
            <a:r>
              <a:rPr kumimoji="0" lang="en-US" altLang="LID4096" sz="1400" b="0" i="0" u="none" strike="noStrike" cap="none" normalizeH="0" baseline="0" dirty="0">
                <a:ln>
                  <a:noFill/>
                </a:ln>
                <a:effectLst/>
              </a:rPr>
              <a:t> for Telegram Bot (async I/O), SQLite database with </a:t>
            </a:r>
            <a:r>
              <a:rPr kumimoji="0" lang="en-US" altLang="LID4096" sz="1400" b="1" i="0" u="none" strike="noStrike" cap="none" normalizeH="0" baseline="0" dirty="0" err="1">
                <a:ln>
                  <a:noFill/>
                </a:ln>
                <a:effectLst/>
              </a:rPr>
              <a:t>aiosqlite</a:t>
            </a:r>
            <a:r>
              <a:rPr kumimoji="0" lang="en-US" altLang="LID4096" sz="1400" b="0" i="0" u="none" strike="noStrike" cap="none" normalizeH="0" baseline="0" dirty="0">
                <a:ln>
                  <a:noFill/>
                </a:ln>
                <a:effectLst/>
              </a:rPr>
              <a:t>, AI tasks using Stable Diffusion (</a:t>
            </a:r>
            <a:r>
              <a:rPr kumimoji="0" lang="en-US" altLang="LID4096" sz="1400" b="0" i="0" u="none" strike="noStrike" cap="none" normalizeH="0" baseline="0" dirty="0" err="1">
                <a:ln>
                  <a:noFill/>
                </a:ln>
                <a:effectLst/>
              </a:rPr>
              <a:t>RunPod</a:t>
            </a:r>
            <a:r>
              <a:rPr kumimoji="0" lang="en-US" altLang="LID4096" sz="1400" b="0" i="0" u="none" strike="noStrike" cap="none" normalizeH="0" baseline="0" dirty="0">
                <a:ln>
                  <a:noFill/>
                </a:ln>
                <a:effectLst/>
              </a:rPr>
              <a:t> GPU)</a:t>
            </a:r>
          </a:p>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400" b="1" i="0" u="none" strike="noStrike" cap="none" normalizeH="0" baseline="0" dirty="0">
                <a:ln>
                  <a:noFill/>
                </a:ln>
                <a:effectLst/>
              </a:rPr>
              <a:t>Key Libraries &amp; Tools:</a:t>
            </a:r>
            <a:r>
              <a:rPr kumimoji="0" lang="en-US" altLang="LID4096" sz="1400" b="0" i="0" u="none" strike="noStrike" cap="none" normalizeH="0" baseline="0" dirty="0">
                <a:ln>
                  <a:noFill/>
                </a:ln>
                <a:effectLst/>
              </a:rPr>
              <a:t> Pillow (image processing), </a:t>
            </a:r>
            <a:r>
              <a:rPr kumimoji="0" lang="en-US" altLang="LID4096" sz="1400" b="0" i="0" u="none" strike="noStrike" cap="none" normalizeH="0" baseline="0" dirty="0" err="1">
                <a:ln>
                  <a:noFill/>
                </a:ln>
                <a:effectLst/>
              </a:rPr>
              <a:t>Paramiko</a:t>
            </a:r>
            <a:r>
              <a:rPr kumimoji="0" lang="en-US" altLang="LID4096" sz="1400" b="0" i="0" u="none" strike="noStrike" cap="none" normalizeH="0" baseline="0" dirty="0">
                <a:ln>
                  <a:noFill/>
                </a:ln>
                <a:effectLst/>
              </a:rPr>
              <a:t> (SSH to remote server), </a:t>
            </a:r>
            <a:r>
              <a:rPr kumimoji="0" lang="en-US" altLang="LID4096" sz="1400" b="0" i="0" u="none" strike="noStrike" cap="none" normalizeH="0" baseline="0" dirty="0" err="1">
                <a:ln>
                  <a:noFill/>
                </a:ln>
                <a:effectLst/>
              </a:rPr>
              <a:t>FastAPI</a:t>
            </a:r>
            <a:r>
              <a:rPr kumimoji="0" lang="en-US" altLang="LID4096" sz="1400" b="0" i="0" u="none" strike="noStrike" cap="none" normalizeH="0" baseline="0" dirty="0">
                <a:ln>
                  <a:noFill/>
                </a:ln>
                <a:effectLst/>
              </a:rPr>
              <a:t> + </a:t>
            </a:r>
            <a:r>
              <a:rPr kumimoji="0" lang="en-US" altLang="LID4096" sz="1400" b="0" i="0" u="none" strike="noStrike" cap="none" normalizeH="0" baseline="0" dirty="0" err="1">
                <a:ln>
                  <a:noFill/>
                </a:ln>
                <a:effectLst/>
              </a:rPr>
              <a:t>Uvicorn</a:t>
            </a:r>
            <a:r>
              <a:rPr kumimoji="0" lang="en-US" altLang="LID4096" sz="1400" b="0" i="0" u="none" strike="noStrike" cap="none" normalizeH="0" baseline="0" dirty="0">
                <a:ln>
                  <a:noFill/>
                </a:ln>
                <a:effectLst/>
              </a:rPr>
              <a:t> (webhook server for payments), python-</a:t>
            </a:r>
            <a:r>
              <a:rPr kumimoji="0" lang="en-US" altLang="LID4096" sz="1400" b="0" i="0" u="none" strike="noStrike" cap="none" normalizeH="0" baseline="0" dirty="0" err="1">
                <a:ln>
                  <a:noFill/>
                </a:ln>
                <a:effectLst/>
              </a:rPr>
              <a:t>dotenv</a:t>
            </a:r>
            <a:r>
              <a:rPr kumimoji="0" lang="en-US" altLang="LID4096" sz="1400" b="0" i="0" u="none" strike="noStrike" cap="none" normalizeH="0" baseline="0" dirty="0">
                <a:ln>
                  <a:noFill/>
                </a:ln>
                <a:effectLst/>
              </a:rPr>
              <a:t> (config management), Docker (containerization for deployment)</a:t>
            </a:r>
          </a:p>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400" b="1" i="0" u="none" strike="noStrike" cap="none" normalizeH="0" baseline="0" dirty="0">
                <a:ln>
                  <a:noFill/>
                </a:ln>
                <a:effectLst/>
              </a:rPr>
              <a:t>Code Structure:</a:t>
            </a:r>
            <a:r>
              <a:rPr kumimoji="0" lang="en-US" altLang="LID4096" sz="1400" b="0" i="0" u="none" strike="noStrike" cap="none" normalizeH="0" baseline="0" dirty="0">
                <a:ln>
                  <a:noFill/>
                </a:ln>
                <a:effectLst/>
              </a:rPr>
              <a:t> Modular Python packages – e.g., handlers/ (each feature in separate module: start, </a:t>
            </a:r>
            <a:r>
              <a:rPr kumimoji="0" lang="en-US" altLang="LID4096" sz="1400" b="0" i="0" u="none" strike="noStrike" cap="none" normalizeH="0" baseline="0" dirty="0" err="1">
                <a:ln>
                  <a:noFill/>
                </a:ln>
                <a:effectLst/>
              </a:rPr>
              <a:t>photo_upload</a:t>
            </a:r>
            <a:r>
              <a:rPr kumimoji="0" lang="en-US" altLang="LID4096" sz="1400" b="0" i="0" u="none" strike="noStrike" cap="none" normalizeH="0" baseline="0" dirty="0">
                <a:ln>
                  <a:noFill/>
                </a:ln>
                <a:effectLst/>
              </a:rPr>
              <a:t>, pay, </a:t>
            </a:r>
            <a:r>
              <a:rPr kumimoji="0" lang="en-US" altLang="LID4096" sz="1400" b="0" i="0" u="none" strike="noStrike" cap="none" normalizeH="0" baseline="0" dirty="0" err="1">
                <a:ln>
                  <a:noFill/>
                </a:ln>
                <a:effectLst/>
              </a:rPr>
              <a:t>stars_payment</a:t>
            </a:r>
            <a:r>
              <a:rPr kumimoji="0" lang="en-US" altLang="LID4096" sz="1400" b="0" i="0" u="none" strike="noStrike" cap="none" normalizeH="0" baseline="0" dirty="0">
                <a:ln>
                  <a:noFill/>
                </a:ln>
                <a:effectLst/>
              </a:rPr>
              <a:t>, invite, </a:t>
            </a:r>
            <a:r>
              <a:rPr kumimoji="0" lang="en-US" altLang="LID4096" sz="1400" b="0" i="0" u="none" strike="noStrike" cap="none" normalizeH="0" baseline="0" dirty="0" err="1">
                <a:ln>
                  <a:noFill/>
                </a:ln>
                <a:effectLst/>
              </a:rPr>
              <a:t>referral_stats</a:t>
            </a:r>
            <a:r>
              <a:rPr kumimoji="0" lang="en-US" altLang="LID4096" sz="1400" b="0" i="0" u="none" strike="noStrike" cap="none" normalizeH="0" baseline="0" dirty="0">
                <a:ln>
                  <a:noFill/>
                </a:ln>
                <a:effectLst/>
              </a:rPr>
              <a:t>, balance, </a:t>
            </a:r>
            <a:r>
              <a:rPr kumimoji="0" lang="en-US" altLang="LID4096" sz="1400" b="0" i="0" u="none" strike="noStrike" cap="none" normalizeH="0" baseline="0" dirty="0" err="1">
                <a:ln>
                  <a:noFill/>
                </a:ln>
                <a:effectLst/>
              </a:rPr>
              <a:t>style_selection</a:t>
            </a:r>
            <a:r>
              <a:rPr kumimoji="0" lang="en-US" altLang="LID4096" sz="1400" b="0" i="0" u="none" strike="noStrike" cap="none" normalizeH="0" baseline="0" dirty="0">
                <a:ln>
                  <a:noFill/>
                </a:ln>
                <a:effectLst/>
              </a:rPr>
              <a:t>, etc.), utils/ (e.g., runpod_start.py to manage GPU instance, avatar.py for model training, image utilities), a central bot.py to initialize and run the bot, and a database.py for all DB interactions</a:t>
            </a:r>
          </a:p>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400" b="1" i="0" u="none" strike="noStrike" cap="none" normalizeH="0" baseline="0" dirty="0">
                <a:ln>
                  <a:noFill/>
                </a:ln>
                <a:effectLst/>
              </a:rPr>
              <a:t>Integration Details:</a:t>
            </a:r>
            <a:r>
              <a:rPr kumimoji="0" lang="en-US" altLang="LID4096" sz="1400" b="0" i="0" u="none" strike="noStrike" cap="none" normalizeH="0" baseline="0" dirty="0">
                <a:ln>
                  <a:noFill/>
                </a:ln>
                <a:effectLst/>
              </a:rPr>
              <a:t> Used environment variables for tokens/keys (security), set up a </a:t>
            </a:r>
            <a:r>
              <a:rPr kumimoji="0" lang="en-US" altLang="LID4096" sz="1400" b="1" i="0" u="none" strike="noStrike" cap="none" normalizeH="0" baseline="0" dirty="0">
                <a:ln>
                  <a:noFill/>
                </a:ln>
                <a:effectLst/>
              </a:rPr>
              <a:t>webhook listener</a:t>
            </a:r>
            <a:r>
              <a:rPr kumimoji="0" lang="en-US" altLang="LID4096" sz="1400" b="0" i="0" u="none" strike="noStrike" cap="none" normalizeH="0" baseline="0" dirty="0">
                <a:ln>
                  <a:noFill/>
                </a:ln>
                <a:effectLst/>
              </a:rPr>
              <a:t> for payment confirmations, used </a:t>
            </a:r>
            <a:r>
              <a:rPr kumimoji="0" lang="en-US" altLang="LID4096" sz="1400" b="0" i="0" u="none" strike="noStrike" cap="none" normalizeH="0" baseline="0" dirty="0" err="1">
                <a:ln>
                  <a:noFill/>
                </a:ln>
                <a:effectLst/>
              </a:rPr>
              <a:t>aiogram’s</a:t>
            </a:r>
            <a:r>
              <a:rPr kumimoji="0" lang="en-US" altLang="LID4096" sz="1400" b="0" i="0" u="none" strike="noStrike" cap="none" normalizeH="0" baseline="0" dirty="0">
                <a:ln>
                  <a:noFill/>
                </a:ln>
                <a:effectLst/>
              </a:rPr>
              <a:t> FSM (</a:t>
            </a:r>
            <a:r>
              <a:rPr kumimoji="0" lang="en-US" altLang="LID4096" sz="1400" b="0" i="0" u="none" strike="noStrike" cap="none" normalizeH="0" baseline="0" dirty="0" err="1">
                <a:ln>
                  <a:noFill/>
                </a:ln>
                <a:effectLst/>
              </a:rPr>
              <a:t>MemoryStorage</a:t>
            </a:r>
            <a:r>
              <a:rPr kumimoji="0" lang="en-US" altLang="LID4096" sz="1400" b="0" i="0" u="none" strike="noStrike" cap="none" normalizeH="0" baseline="0" dirty="0">
                <a:ln>
                  <a:noFill/>
                </a:ln>
                <a:effectLst/>
              </a:rPr>
              <a:t>) to track user session states in memory</a:t>
            </a:r>
          </a:p>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400" b="1" i="0" u="none" strike="noStrike" cap="none" normalizeH="0" baseline="0" dirty="0">
                <a:ln>
                  <a:noFill/>
                </a:ln>
                <a:effectLst/>
              </a:rPr>
              <a:t>Development:</a:t>
            </a:r>
            <a:r>
              <a:rPr kumimoji="0" lang="en-US" altLang="LID4096" sz="1400" b="0" i="0" u="none" strike="noStrike" cap="none" normalizeH="0" baseline="0" dirty="0">
                <a:ln>
                  <a:noFill/>
                </a:ln>
                <a:effectLst/>
              </a:rPr>
              <a:t> Iteratively built and tested each module (tested handlers with Telegram test chats), integrated components gradually (ensuring bot, DB, and remote AI communicate correctly)</a:t>
            </a:r>
          </a:p>
        </p:txBody>
      </p:sp>
      <p:pic>
        <p:nvPicPr>
          <p:cNvPr id="8" name="Graphic 7" descr="контрольний список">
            <a:extLst>
              <a:ext uri="{FF2B5EF4-FFF2-40B4-BE49-F238E27FC236}">
                <a16:creationId xmlns:a16="http://schemas.microsoft.com/office/drawing/2014/main" id="{0E897C47-97E6-95AD-2245-C7891C42B2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1395" y="1102440"/>
            <a:ext cx="4681506" cy="4681506"/>
          </a:xfrm>
          <a:prstGeom prst="rect">
            <a:avLst/>
          </a:prstGeom>
        </p:spPr>
      </p:pic>
    </p:spTree>
    <p:extLst>
      <p:ext uri="{BB962C8B-B14F-4D97-AF65-F5344CB8AC3E}">
        <p14:creationId xmlns:p14="http://schemas.microsoft.com/office/powerpoint/2010/main" val="2098803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889B03BE-FC67-2BF9-0D35-C6E5633BAD42}"/>
              </a:ext>
            </a:extLst>
          </p:cNvPr>
          <p:cNvSpPr>
            <a:spLocks noGrp="1"/>
          </p:cNvSpPr>
          <p:nvPr>
            <p:ph type="ctrTitle"/>
          </p:nvPr>
        </p:nvSpPr>
        <p:spPr>
          <a:xfrm>
            <a:off x="5593079" y="327152"/>
            <a:ext cx="5916169" cy="442976"/>
          </a:xfrm>
        </p:spPr>
        <p:txBody>
          <a:bodyPr vert="horz" lIns="91440" tIns="45720" rIns="91440" bIns="45720" rtlCol="0" anchor="b">
            <a:normAutofit fontScale="90000"/>
          </a:bodyPr>
          <a:lstStyle/>
          <a:p>
            <a:pPr algn="l"/>
            <a:r>
              <a:rPr lang="en-US" sz="3600" b="1" kern="1200" dirty="0">
                <a:solidFill>
                  <a:schemeClr val="tx1"/>
                </a:solidFill>
                <a:latin typeface="+mj-lt"/>
                <a:ea typeface="+mj-ea"/>
                <a:cs typeface="+mj-cs"/>
              </a:rPr>
              <a:t>Testing Strategy</a:t>
            </a:r>
          </a:p>
        </p:txBody>
      </p:sp>
      <p:pic>
        <p:nvPicPr>
          <p:cNvPr id="6" name="Picture 5" descr="Person holding chess piece">
            <a:extLst>
              <a:ext uri="{FF2B5EF4-FFF2-40B4-BE49-F238E27FC236}">
                <a16:creationId xmlns:a16="http://schemas.microsoft.com/office/drawing/2014/main" id="{B8C4CDDB-BFEB-0115-F217-9032B8E7C8D9}"/>
              </a:ext>
            </a:extLst>
          </p:cNvPr>
          <p:cNvPicPr>
            <a:picLocks noChangeAspect="1"/>
          </p:cNvPicPr>
          <p:nvPr/>
        </p:nvPicPr>
        <p:blipFill>
          <a:blip r:embed="rId2"/>
          <a:srcRect l="25426" r="20338" b="2"/>
          <a:stretch>
            <a:fillRect/>
          </a:stretch>
        </p:blipFill>
        <p:spPr>
          <a:xfrm>
            <a:off x="20" y="10"/>
            <a:ext cx="4910308" cy="6857990"/>
          </a:xfrm>
          <a:prstGeom prst="rect">
            <a:avLst/>
          </a:prstGeom>
        </p:spPr>
      </p:pic>
      <p:sp>
        <p:nvSpPr>
          <p:cNvPr id="4" name="Rectangle 1">
            <a:extLst>
              <a:ext uri="{FF2B5EF4-FFF2-40B4-BE49-F238E27FC236}">
                <a16:creationId xmlns:a16="http://schemas.microsoft.com/office/drawing/2014/main" id="{DB8B5770-81E6-5EE1-0E75-9763CD363D9E}"/>
              </a:ext>
            </a:extLst>
          </p:cNvPr>
          <p:cNvSpPr>
            <a:spLocks noGrp="1" noChangeArrowheads="1"/>
          </p:cNvSpPr>
          <p:nvPr>
            <p:ph type="subTitle" idx="1"/>
          </p:nvPr>
        </p:nvSpPr>
        <p:spPr bwMode="auto">
          <a:xfrm>
            <a:off x="5477093" y="1391920"/>
            <a:ext cx="5916169" cy="529336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300" b="1" i="0" u="none" strike="noStrike" cap="none" normalizeH="0" baseline="0" dirty="0">
                <a:ln>
                  <a:noFill/>
                </a:ln>
                <a:effectLst/>
              </a:rPr>
              <a:t>Testing Approach:</a:t>
            </a:r>
            <a:r>
              <a:rPr kumimoji="0" lang="en-US" altLang="LID4096" sz="1300" b="0" i="0" u="none" strike="noStrike" cap="none" normalizeH="0" baseline="0" dirty="0">
                <a:ln>
                  <a:noFill/>
                </a:ln>
                <a:effectLst/>
              </a:rPr>
              <a:t> Black-box testing derived from requirements and user stories (treat the bot as a user would, verify outputs)</a:t>
            </a:r>
          </a:p>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300" b="0" i="0" u="none" strike="noStrike" cap="none" normalizeH="0" baseline="0" dirty="0">
                <a:ln>
                  <a:noFill/>
                </a:ln>
                <a:effectLst/>
              </a:rPr>
              <a:t>Created test cases for </a:t>
            </a:r>
            <a:r>
              <a:rPr kumimoji="0" lang="en-US" altLang="LID4096" sz="1300" b="1" i="0" u="none" strike="noStrike" cap="none" normalizeH="0" baseline="0" dirty="0">
                <a:ln>
                  <a:noFill/>
                </a:ln>
                <a:effectLst/>
              </a:rPr>
              <a:t>each requirement:</a:t>
            </a:r>
            <a:r>
              <a:rPr kumimoji="0" lang="en-US" altLang="LID4096" sz="1300" b="0" i="0" u="none" strike="noStrike" cap="none" normalizeH="0" baseline="0" dirty="0">
                <a:ln>
                  <a:noFill/>
                </a:ln>
                <a:effectLst/>
              </a:rPr>
              <a:t> normal and edge cases (e.g., uploading 10 valid photos vs. 9 photos or invalid files; selecting a valid style vs. an unsupported style; successful payment vs. failed payment)</a:t>
            </a:r>
          </a:p>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300" b="1" i="0" u="none" strike="noStrike" cap="none" normalizeH="0" baseline="0" dirty="0">
                <a:ln>
                  <a:noFill/>
                </a:ln>
                <a:effectLst/>
              </a:rPr>
              <a:t>Equivalence classes &amp; Boundary values:</a:t>
            </a:r>
            <a:r>
              <a:rPr kumimoji="0" lang="en-US" altLang="LID4096" sz="1300" b="0" i="0" u="none" strike="noStrike" cap="none" normalizeH="0" baseline="0" dirty="0">
                <a:ln>
                  <a:noFill/>
                </a:ln>
                <a:effectLst/>
              </a:rPr>
              <a:t> Tested variations of inputs (different image counts, different file types/sizes, various style prompts, concurrent user interactions) to ensure robust handling</a:t>
            </a:r>
          </a:p>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300" b="1" i="0" u="none" strike="noStrike" cap="none" normalizeH="0" baseline="0" dirty="0">
                <a:ln>
                  <a:noFill/>
                </a:ln>
                <a:effectLst/>
              </a:rPr>
              <a:t>Concurrency testing:</a:t>
            </a:r>
            <a:r>
              <a:rPr kumimoji="0" lang="en-US" altLang="LID4096" sz="1300" b="0" i="0" u="none" strike="noStrike" cap="none" normalizeH="0" baseline="0" dirty="0">
                <a:ln>
                  <a:noFill/>
                </a:ln>
                <a:effectLst/>
              </a:rPr>
              <a:t> Simulated multiple users using the bot simultaneously to check for race conditions or interference (e.g., two users uploading at once)</a:t>
            </a:r>
          </a:p>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300" b="1" i="0" u="none" strike="noStrike" cap="none" normalizeH="0" baseline="0" dirty="0">
                <a:ln>
                  <a:noFill/>
                </a:ln>
                <a:effectLst/>
              </a:rPr>
              <a:t>Tools &amp; Execution:</a:t>
            </a:r>
            <a:r>
              <a:rPr kumimoji="0" lang="en-US" altLang="LID4096" sz="1300" b="0" i="0" u="none" strike="noStrike" cap="none" normalizeH="0" baseline="0" dirty="0">
                <a:ln>
                  <a:noFill/>
                </a:ln>
                <a:effectLst/>
              </a:rPr>
              <a:t> Primarily manual testing using Telegram test chats and multiple accounts; monitored bot responses and database updates for each scenario (no unit tests due to interactive nature, instead relied on scenario testing and iterative fixes)</a:t>
            </a:r>
          </a:p>
        </p:txBody>
      </p:sp>
    </p:spTree>
    <p:extLst>
      <p:ext uri="{BB962C8B-B14F-4D97-AF65-F5344CB8AC3E}">
        <p14:creationId xmlns:p14="http://schemas.microsoft.com/office/powerpoint/2010/main" val="3452857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D7860B9B-5AEC-0C33-38B8-E900E4796818}"/>
              </a:ext>
            </a:extLst>
          </p:cNvPr>
          <p:cNvSpPr>
            <a:spLocks noGrp="1"/>
          </p:cNvSpPr>
          <p:nvPr>
            <p:ph type="ctrTitle"/>
          </p:nvPr>
        </p:nvSpPr>
        <p:spPr>
          <a:xfrm>
            <a:off x="5568534" y="603504"/>
            <a:ext cx="5916169" cy="1527048"/>
          </a:xfrm>
        </p:spPr>
        <p:txBody>
          <a:bodyPr vert="horz" lIns="91440" tIns="45720" rIns="91440" bIns="45720" rtlCol="0" anchor="b">
            <a:normAutofit/>
          </a:bodyPr>
          <a:lstStyle/>
          <a:p>
            <a:pPr algn="l"/>
            <a:r>
              <a:rPr lang="en-US" sz="3600" b="1" kern="1200" dirty="0">
                <a:solidFill>
                  <a:schemeClr val="tx1"/>
                </a:solidFill>
                <a:latin typeface="+mj-lt"/>
                <a:ea typeface="+mj-ea"/>
                <a:cs typeface="+mj-cs"/>
              </a:rPr>
              <a:t>Test Results and Validation</a:t>
            </a:r>
          </a:p>
        </p:txBody>
      </p:sp>
      <p:pic>
        <p:nvPicPr>
          <p:cNvPr id="13" name="Picture 5" descr="Black pen against a sheet with shaded numbers">
            <a:extLst>
              <a:ext uri="{FF2B5EF4-FFF2-40B4-BE49-F238E27FC236}">
                <a16:creationId xmlns:a16="http://schemas.microsoft.com/office/drawing/2014/main" id="{762084BD-5B39-A9F8-BB44-72BE776A5311}"/>
              </a:ext>
            </a:extLst>
          </p:cNvPr>
          <p:cNvPicPr>
            <a:picLocks noChangeAspect="1"/>
          </p:cNvPicPr>
          <p:nvPr/>
        </p:nvPicPr>
        <p:blipFill>
          <a:blip r:embed="rId2"/>
          <a:srcRect l="52208" r="-1" b="-1"/>
          <a:stretch>
            <a:fillRect/>
          </a:stretch>
        </p:blipFill>
        <p:spPr>
          <a:xfrm>
            <a:off x="20" y="10"/>
            <a:ext cx="4910308" cy="6857990"/>
          </a:xfrm>
          <a:prstGeom prst="rect">
            <a:avLst/>
          </a:prstGeom>
        </p:spPr>
      </p:pic>
      <p:sp>
        <p:nvSpPr>
          <p:cNvPr id="4" name="Rectangle 1">
            <a:extLst>
              <a:ext uri="{FF2B5EF4-FFF2-40B4-BE49-F238E27FC236}">
                <a16:creationId xmlns:a16="http://schemas.microsoft.com/office/drawing/2014/main" id="{9A6245CB-E52F-81FE-B90C-524A2FA77A78}"/>
              </a:ext>
            </a:extLst>
          </p:cNvPr>
          <p:cNvSpPr>
            <a:spLocks noGrp="1" noChangeArrowheads="1"/>
          </p:cNvSpPr>
          <p:nvPr>
            <p:ph type="subTitle" idx="1"/>
          </p:nvPr>
        </p:nvSpPr>
        <p:spPr bwMode="auto">
          <a:xfrm>
            <a:off x="5568533" y="2214282"/>
            <a:ext cx="5916169" cy="409507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100" b="1" i="0" u="none" strike="noStrike" cap="none" normalizeH="0" baseline="0" dirty="0">
                <a:ln>
                  <a:noFill/>
                </a:ln>
                <a:effectLst/>
              </a:rPr>
              <a:t>Overall Outcome:</a:t>
            </a:r>
            <a:r>
              <a:rPr kumimoji="0" lang="en-US" altLang="LID4096" sz="1100" b="0" i="0" u="none" strike="noStrike" cap="none" normalizeH="0" baseline="0" dirty="0">
                <a:ln>
                  <a:noFill/>
                </a:ln>
                <a:effectLst/>
              </a:rPr>
              <a:t> </a:t>
            </a:r>
            <a:r>
              <a:rPr kumimoji="0" lang="en-US" altLang="LID4096" sz="1100" b="1" i="0" u="none" strike="noStrike" cap="none" normalizeH="0" baseline="0" dirty="0">
                <a:ln>
                  <a:noFill/>
                </a:ln>
                <a:effectLst/>
              </a:rPr>
              <a:t>Most test cases passed</a:t>
            </a:r>
            <a:r>
              <a:rPr kumimoji="0" lang="en-US" altLang="LID4096" sz="1100" b="0" i="0" u="none" strike="noStrike" cap="none" normalizeH="0" baseline="0" dirty="0">
                <a:ln>
                  <a:noFill/>
                </a:ln>
                <a:effectLst/>
              </a:rPr>
              <a:t> – </a:t>
            </a:r>
            <a:r>
              <a:rPr kumimoji="0" lang="en-US" altLang="LID4096" sz="1100" b="0" i="0" u="none" strike="noStrike" cap="none" normalizeH="0" baseline="0" dirty="0" err="1">
                <a:ln>
                  <a:noFill/>
                </a:ln>
                <a:effectLst/>
              </a:rPr>
              <a:t>SnapGenie</a:t>
            </a:r>
            <a:r>
              <a:rPr kumimoji="0" lang="en-US" altLang="LID4096" sz="1100" b="0" i="0" u="none" strike="noStrike" cap="none" normalizeH="0" baseline="0" dirty="0">
                <a:ln>
                  <a:noFill/>
                </a:ln>
                <a:effectLst/>
              </a:rPr>
              <a:t> meets its core requirements</a:t>
            </a:r>
          </a:p>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100" b="1" i="0" u="none" strike="noStrike" cap="none" normalizeH="0" baseline="0" dirty="0">
                <a:ln>
                  <a:noFill/>
                </a:ln>
                <a:effectLst/>
              </a:rPr>
              <a:t>Core user flow validated:</a:t>
            </a:r>
            <a:r>
              <a:rPr kumimoji="0" lang="en-US" altLang="LID4096" sz="1100" b="0" i="0" u="none" strike="noStrike" cap="none" normalizeH="0" baseline="0" dirty="0">
                <a:ln>
                  <a:noFill/>
                </a:ln>
                <a:effectLst/>
              </a:rPr>
              <a:t> Payment → 10 photo upload → style selection → AI image generation all worked as intended (bot returned correct stylized images of the user)</a:t>
            </a:r>
          </a:p>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100" b="1" i="0" u="none" strike="noStrike" cap="none" normalizeH="0" baseline="0" dirty="0">
                <a:ln>
                  <a:noFill/>
                </a:ln>
                <a:effectLst/>
              </a:rPr>
              <a:t>Error handling:</a:t>
            </a:r>
            <a:r>
              <a:rPr kumimoji="0" lang="en-US" altLang="LID4096" sz="1100" b="0" i="0" u="none" strike="noStrike" cap="none" normalizeH="0" baseline="0" dirty="0">
                <a:ln>
                  <a:noFill/>
                </a:ln>
                <a:effectLst/>
              </a:rPr>
              <a:t> Verified that invalid inputs are handled gracefully (e.g., bot prompts if fewer than 10 photos, gives error for unrecognized style prompts) – all such tests </a:t>
            </a:r>
            <a:r>
              <a:rPr kumimoji="0" lang="en-US" altLang="LID4096" sz="1100" b="1" i="0" u="none" strike="noStrike" cap="none" normalizeH="0" baseline="0" dirty="0">
                <a:ln>
                  <a:noFill/>
                </a:ln>
                <a:effectLst/>
              </a:rPr>
              <a:t>passed</a:t>
            </a:r>
            <a:r>
              <a:rPr kumimoji="0" lang="en-US" altLang="LID4096" sz="1100" b="0" i="0" u="none" strike="noStrike" cap="none" normalizeH="0" baseline="0" dirty="0">
                <a:ln>
                  <a:noFill/>
                </a:ln>
                <a:effectLst/>
              </a:rPr>
              <a:t> (meaningful feedback was given to the user)</a:t>
            </a:r>
          </a:p>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100" b="1" i="0" u="none" strike="noStrike" cap="none" normalizeH="0" baseline="0" dirty="0">
                <a:ln>
                  <a:noFill/>
                </a:ln>
                <a:effectLst/>
              </a:rPr>
              <a:t>Feature-specific results:</a:t>
            </a:r>
            <a:r>
              <a:rPr kumimoji="0" lang="en-US" altLang="LID4096" sz="1100" b="0" i="0" u="none" strike="noStrike" cap="none" normalizeH="0" baseline="0" dirty="0">
                <a:ln>
                  <a:noFill/>
                </a:ln>
                <a:effectLst/>
              </a:rPr>
              <a:t> Referral system correctly awarded bonus credits when tested; credit deductions and balance checks were accurate; multiple payment methods both functioned in tests</a:t>
            </a:r>
          </a:p>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100" b="1" i="0" u="none" strike="noStrike" cap="none" normalizeH="0" baseline="0" dirty="0">
                <a:ln>
                  <a:noFill/>
                </a:ln>
                <a:effectLst/>
              </a:rPr>
              <a:t>Concurrency &amp; performance:</a:t>
            </a:r>
            <a:r>
              <a:rPr kumimoji="0" lang="en-US" altLang="LID4096" sz="1100" b="0" i="0" u="none" strike="noStrike" cap="none" normalizeH="0" baseline="0" dirty="0">
                <a:ln>
                  <a:noFill/>
                </a:ln>
                <a:effectLst/>
              </a:rPr>
              <a:t> Simultaneous user tests showed no cross-talk (each user’s session remained separate and stable). Generation time was within expected range (~2-3 minutes in our demo environment)</a:t>
            </a:r>
          </a:p>
          <a:p>
            <a:pPr marL="0" marR="0" lvl="0" indent="-228600" algn="l" fontAlgn="base">
              <a:lnSpc>
                <a:spcPct val="110000"/>
              </a:lnSpc>
              <a:spcBef>
                <a:spcPct val="0"/>
              </a:spcBef>
              <a:spcAft>
                <a:spcPts val="600"/>
              </a:spcAft>
              <a:buClrTx/>
              <a:buSzTx/>
              <a:buFont typeface="Arial" panose="020B0604020202020204" pitchFamily="34" charset="0"/>
              <a:buChar char="•"/>
              <a:tabLst/>
            </a:pPr>
            <a:r>
              <a:rPr kumimoji="0" lang="en-US" altLang="LID4096" sz="1100" b="1" i="0" u="none" strike="noStrike" cap="none" normalizeH="0" baseline="0" dirty="0">
                <a:ln>
                  <a:noFill/>
                </a:ln>
                <a:effectLst/>
              </a:rPr>
              <a:t>Exceptions:</a:t>
            </a:r>
            <a:r>
              <a:rPr kumimoji="0" lang="en-US" altLang="LID4096" sz="1100" b="0" i="0" u="none" strike="noStrike" cap="none" normalizeH="0" baseline="0" dirty="0">
                <a:ln>
                  <a:noFill/>
                </a:ln>
                <a:effectLst/>
              </a:rPr>
              <a:t> Some planned features were not fully implemented by final demo (e.g., dedicated admin dashboard, automatic timed data deletion), but these omissions did not affect the end-user functionality and were noted for future work</a:t>
            </a:r>
          </a:p>
        </p:txBody>
      </p:sp>
    </p:spTree>
    <p:extLst>
      <p:ext uri="{BB962C8B-B14F-4D97-AF65-F5344CB8AC3E}">
        <p14:creationId xmlns:p14="http://schemas.microsoft.com/office/powerpoint/2010/main" val="1403890491"/>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docProps/app.xml><?xml version="1.0" encoding="utf-8"?>
<Properties xmlns="http://schemas.openxmlformats.org/officeDocument/2006/extended-properties" xmlns:vt="http://schemas.openxmlformats.org/officeDocument/2006/docPropsVTypes">
  <TotalTime>72</TotalTime>
  <Words>1805</Words>
  <Application>Microsoft Office PowerPoint</Application>
  <PresentationFormat>Widescreen</PresentationFormat>
  <Paragraphs>69</Paragraphs>
  <Slides>12</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Neue Haas Grotesk Text Pro</vt:lpstr>
      <vt:lpstr>VanillaVTI</vt:lpstr>
      <vt:lpstr>SnapGenie – Telegram AI Photo Bot</vt:lpstr>
      <vt:lpstr>Project Overview and Motivation</vt:lpstr>
      <vt:lpstr>Chosen SDLC Methodology – and Why It Was Selected</vt:lpstr>
      <vt:lpstr>Requirements Gathering &amp; Analysis </vt:lpstr>
      <vt:lpstr>Software Requirements Specification</vt:lpstr>
      <vt:lpstr>System and Software Design</vt:lpstr>
      <vt:lpstr>Implementation Phase</vt:lpstr>
      <vt:lpstr>Testing Strategy</vt:lpstr>
      <vt:lpstr>Test Results and Validation</vt:lpstr>
      <vt:lpstr>Process Challenges and Lessons Learned</vt:lpstr>
      <vt:lpstr>Demo Overview – What Features We’ll Show</vt:lpstr>
      <vt:lpstr>Conclusion and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Daniil Hrynyshyn</dc:creator>
  <cp:lastModifiedBy>Danylo Melnyk</cp:lastModifiedBy>
  <cp:revision>2</cp:revision>
  <dcterms:created xsi:type="dcterms:W3CDTF">2025-05-22T12:39:33Z</dcterms:created>
  <dcterms:modified xsi:type="dcterms:W3CDTF">2025-05-25T20:39:45Z</dcterms:modified>
</cp:coreProperties>
</file>